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
  </p:notesMasterIdLst>
  <p:sldIdLst>
    <p:sldId id="256" r:id="rId2"/>
    <p:sldId id="257" r:id="rId3"/>
    <p:sldId id="259" r:id="rId4"/>
    <p:sldId id="261" r:id="rId5"/>
    <p:sldId id="258" r:id="rId6"/>
    <p:sldId id="262"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B0BA2"/>
    <a:srgbClr val="E200A7"/>
    <a:srgbClr val="9EFF29"/>
    <a:srgbClr val="0000CC"/>
    <a:srgbClr val="FF2549"/>
    <a:srgbClr val="007033"/>
    <a:srgbClr val="C33A1F"/>
    <a:srgbClr val="003635"/>
    <a:srgbClr val="D6370C"/>
    <a:srgbClr val="1D3A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100" d="100"/>
          <a:sy n="100" d="100"/>
        </p:scale>
        <p:origin x="-516" y="6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2/23/2020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574" y="1563330"/>
            <a:ext cx="8214851" cy="1430594"/>
          </a:xfrm>
          <a:noFill/>
          <a:effectLst>
            <a:outerShdw blurRad="50800" dist="38100" dir="2700000" algn="tl" rotWithShape="0">
              <a:prstClr val="black">
                <a:alpha val="40000"/>
              </a:prstClr>
            </a:outerShdw>
          </a:effectLst>
        </p:spPr>
        <p:txBody>
          <a:bodyPr>
            <a:normAutofit/>
          </a:bodyPr>
          <a:lstStyle>
            <a:lvl1pPr algn="l">
              <a:defRPr sz="3600">
                <a:solidFill>
                  <a:srgbClr val="CB0BA2"/>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464575" y="2993923"/>
            <a:ext cx="8207477" cy="678426"/>
          </a:xfrm>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451" y="253834"/>
            <a:ext cx="8259098" cy="763526"/>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283110"/>
            <a:ext cx="8246070" cy="3495366"/>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16" y="391788"/>
            <a:ext cx="7070174" cy="725349"/>
          </a:xfrm>
        </p:spPr>
        <p:txBody>
          <a:bodyPr>
            <a:normAutofit/>
          </a:bodyPr>
          <a:lstStyle>
            <a:lvl1pPr algn="l">
              <a:defRPr sz="3600">
                <a:solidFill>
                  <a:srgbClr val="CB0BA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4575" y="1125817"/>
            <a:ext cx="7093973"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195" y="249526"/>
            <a:ext cx="8093365"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574405"/>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046802"/>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574405"/>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046802"/>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2/23/2020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325" y="371475"/>
            <a:ext cx="4581525" cy="2638426"/>
          </a:xfrm>
        </p:spPr>
        <p:txBody>
          <a:bodyPr>
            <a:normAutofit fontScale="90000"/>
          </a:bodyPr>
          <a:lstStyle/>
          <a:p>
            <a:pPr algn="ctr" rtl="1"/>
            <a:r>
              <a:rPr lang="ar-DZ" b="1" dirty="0" smtClean="0"/>
              <a:t/>
            </a:r>
            <a:br>
              <a:rPr lang="ar-DZ" b="1" dirty="0" smtClean="0"/>
            </a:br>
            <a:r>
              <a:rPr lang="ar-DZ" b="1" dirty="0" smtClean="0"/>
              <a:t/>
            </a:r>
            <a:br>
              <a:rPr lang="ar-DZ" b="1" dirty="0" smtClean="0"/>
            </a:br>
            <a:r>
              <a:rPr lang="ar-DZ" b="1" dirty="0" smtClean="0"/>
              <a:t>آليات </a:t>
            </a:r>
            <a:r>
              <a:rPr lang="ar-DZ" b="1" dirty="0" smtClean="0"/>
              <a:t>الضبط الاجتماعي</a:t>
            </a:r>
            <a:r>
              <a:rPr lang="fr-FR" dirty="0" smtClean="0"/>
              <a:t/>
            </a:r>
            <a:br>
              <a:rPr lang="fr-FR" dirty="0" smtClean="0"/>
            </a:br>
            <a:r>
              <a:rPr lang="ar-DZ" b="1" dirty="0" smtClean="0"/>
              <a:t>ومظاهر الانفلات في المجتمع الجزائري.</a:t>
            </a:r>
            <a:endParaRPr lang="en-US" dirty="0"/>
          </a:p>
        </p:txBody>
      </p:sp>
      <p:sp>
        <p:nvSpPr>
          <p:cNvPr id="3" name="Subtitle 2"/>
          <p:cNvSpPr>
            <a:spLocks noGrp="1"/>
          </p:cNvSpPr>
          <p:nvPr>
            <p:ph type="subTitle" idx="1"/>
          </p:nvPr>
        </p:nvSpPr>
        <p:spPr>
          <a:xfrm>
            <a:off x="663678" y="2993923"/>
            <a:ext cx="4165497" cy="730043"/>
          </a:xfrm>
        </p:spPr>
        <p:txBody>
          <a:bodyPr>
            <a:normAutofit fontScale="92500"/>
          </a:bodyPr>
          <a:lstStyle/>
          <a:p>
            <a:r>
              <a:rPr lang="ar-DZ" b="1" dirty="0" smtClean="0"/>
              <a:t>أشغال الملتقى يوم 15 </a:t>
            </a:r>
            <a:r>
              <a:rPr lang="ar-DZ" b="1" dirty="0" err="1" smtClean="0"/>
              <a:t>أفريل</a:t>
            </a:r>
            <a:r>
              <a:rPr lang="ar-DZ" b="1" dirty="0" smtClean="0"/>
              <a:t> 2020</a:t>
            </a:r>
            <a:endParaRPr lang="fr-FR" dirty="0"/>
          </a:p>
        </p:txBody>
      </p:sp>
      <p:sp>
        <p:nvSpPr>
          <p:cNvPr id="8194" name="Rectangle 2"/>
          <p:cNvSpPr>
            <a:spLocks noChangeArrowheads="1"/>
          </p:cNvSpPr>
          <p:nvPr/>
        </p:nvSpPr>
        <p:spPr bwMode="auto">
          <a:xfrm>
            <a:off x="0" y="0"/>
            <a:ext cx="2302233"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1800" b="1" i="0" u="none" strike="noStrike" cap="none" normalizeH="0" baseline="0" dirty="0" smtClean="0">
                <a:ln>
                  <a:noFill/>
                </a:ln>
                <a:solidFill>
                  <a:srgbClr val="CB0BA2"/>
                </a:solidFill>
                <a:effectLst/>
                <a:latin typeface="Algerian" pitchFamily="82" charset="0"/>
                <a:cs typeface="Traditional Arabic" pitchFamily="18" charset="-78"/>
              </a:rPr>
              <a:t>جامعة محمد </a:t>
            </a:r>
            <a:r>
              <a:rPr kumimoji="0" lang="ar-DZ" sz="1800" b="1" i="0" u="none" strike="noStrike" cap="none" normalizeH="0" baseline="0" dirty="0" err="1" smtClean="0">
                <a:ln>
                  <a:noFill/>
                </a:ln>
                <a:solidFill>
                  <a:srgbClr val="CB0BA2"/>
                </a:solidFill>
                <a:effectLst/>
                <a:latin typeface="Algerian" pitchFamily="82" charset="0"/>
                <a:cs typeface="Traditional Arabic" pitchFamily="18" charset="-78"/>
              </a:rPr>
              <a:t>بوضياف</a:t>
            </a:r>
            <a:r>
              <a:rPr kumimoji="0" lang="ar-DZ" sz="1800" b="1" i="0" u="none" strike="noStrike" cap="none" normalizeH="0" baseline="0" dirty="0" smtClean="0">
                <a:ln>
                  <a:noFill/>
                </a:ln>
                <a:solidFill>
                  <a:srgbClr val="CB0BA2"/>
                </a:solidFill>
                <a:effectLst/>
                <a:latin typeface="Algerian" pitchFamily="82" charset="0"/>
                <a:cs typeface="Traditional Arabic" pitchFamily="18" charset="-78"/>
              </a:rPr>
              <a:t> بالمسيلة</a:t>
            </a:r>
            <a:endParaRPr kumimoji="0" lang="fr-FR" sz="800" b="0" i="0" u="none" strike="noStrike" cap="none" normalizeH="0" baseline="0" dirty="0" smtClean="0">
              <a:ln>
                <a:noFill/>
              </a:ln>
              <a:solidFill>
                <a:srgbClr val="CB0BA2"/>
              </a:solidFill>
              <a:effectLst/>
              <a:latin typeface="Algerian" pitchFamily="82"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1800" b="1" i="0" u="none" strike="noStrike" cap="none" normalizeH="0" baseline="0" dirty="0" smtClean="0">
                <a:ln>
                  <a:noFill/>
                </a:ln>
                <a:solidFill>
                  <a:srgbClr val="CB0BA2"/>
                </a:solidFill>
                <a:effectLst/>
                <a:latin typeface="Algerian" pitchFamily="82" charset="0"/>
                <a:cs typeface="Traditional Arabic" pitchFamily="18" charset="-78"/>
              </a:rPr>
              <a:t>كلية العلوم الإنسانية والاجتماعية</a:t>
            </a:r>
            <a:endParaRPr kumimoji="0" lang="fr-FR" sz="800" b="0" i="0" u="none" strike="noStrike" cap="none" normalizeH="0" baseline="0" dirty="0" smtClean="0">
              <a:ln>
                <a:noFill/>
              </a:ln>
              <a:solidFill>
                <a:srgbClr val="CB0BA2"/>
              </a:solidFill>
              <a:effectLst/>
              <a:latin typeface="Algerian" pitchFamily="82"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1800" b="1" i="0" u="none" strike="noStrike" cap="none" normalizeH="0" baseline="0" dirty="0" smtClean="0">
                <a:ln>
                  <a:noFill/>
                </a:ln>
                <a:solidFill>
                  <a:srgbClr val="CB0BA2"/>
                </a:solidFill>
                <a:effectLst/>
                <a:latin typeface="Algerian" pitchFamily="82" charset="0"/>
                <a:cs typeface="Traditional Arabic" pitchFamily="18" charset="-78"/>
              </a:rPr>
              <a:t>قسم علم الاجتماع</a:t>
            </a:r>
            <a:endParaRPr kumimoji="0" lang="fr-FR" sz="800" b="0" i="0" u="none" strike="noStrike" cap="none" normalizeH="0" baseline="0" dirty="0" smtClean="0">
              <a:ln>
                <a:noFill/>
              </a:ln>
              <a:solidFill>
                <a:srgbClr val="CB0BA2"/>
              </a:solidFill>
              <a:effectLst/>
              <a:latin typeface="Algerian"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lgerian" pitchFamily="82" charset="0"/>
              <a:cs typeface="Arial" pitchFamily="34" charset="0"/>
            </a:endParaRPr>
          </a:p>
        </p:txBody>
      </p:sp>
      <p:pic>
        <p:nvPicPr>
          <p:cNvPr id="8193" name="Image 1" descr="الوصف: C:\Users\shs\Desktop\FInal Logo Univ 3.jpg"/>
          <p:cNvPicPr>
            <a:picLocks noChangeAspect="1" noChangeArrowheads="1"/>
          </p:cNvPicPr>
          <p:nvPr/>
        </p:nvPicPr>
        <p:blipFill>
          <a:blip r:embed="rId2"/>
          <a:srcRect/>
          <a:stretch>
            <a:fillRect/>
          </a:stretch>
        </p:blipFill>
        <p:spPr bwMode="auto">
          <a:xfrm>
            <a:off x="3333750" y="266700"/>
            <a:ext cx="1143000" cy="1076325"/>
          </a:xfrm>
          <a:prstGeom prst="rect">
            <a:avLst/>
          </a:prstGeom>
          <a:noFill/>
        </p:spPr>
      </p:pic>
      <p:sp>
        <p:nvSpPr>
          <p:cNvPr id="8195" name="Rectangle 3"/>
          <p:cNvSpPr>
            <a:spLocks noChangeArrowheads="1"/>
          </p:cNvSpPr>
          <p:nvPr/>
        </p:nvSpPr>
        <p:spPr bwMode="auto">
          <a:xfrm>
            <a:off x="0" y="885825"/>
            <a:ext cx="219075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DZ" sz="14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ومخبر </a:t>
            </a:r>
            <a:r>
              <a:rPr kumimoji="0" lang="ar-DZ" sz="1400" b="1" i="0" u="none" strike="noStrike" cap="none" normalizeH="0" baseline="0" dirty="0" err="1" smtClean="0">
                <a:ln>
                  <a:noFill/>
                </a:ln>
                <a:solidFill>
                  <a:schemeClr val="tx1"/>
                </a:solidFill>
                <a:effectLst/>
                <a:latin typeface="Traditional Arabic" pitchFamily="18" charset="-78"/>
                <a:ea typeface="Calibri" pitchFamily="34" charset="0"/>
                <a:cs typeface="Traditional Arabic" pitchFamily="18" charset="-78"/>
              </a:rPr>
              <a:t>سوسيولوجيا</a:t>
            </a:r>
            <a:r>
              <a:rPr kumimoji="0" lang="ar-DZ" sz="14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جودة الخدمة العمومي</a:t>
            </a:r>
            <a:endParaRPr kumimoji="0" lang="en-US" sz="20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4">
                    <a:lumMod val="50000"/>
                  </a:schemeClr>
                </a:solidFill>
                <a:effectLst/>
                <a:latin typeface="Traditional Arabic" pitchFamily="18" charset="-78"/>
                <a:ea typeface="Calibri" pitchFamily="34" charset="0"/>
                <a:cs typeface="Traditional Arabic" pitchFamily="18" charset="-78"/>
              </a:rPr>
              <a:t> </a:t>
            </a:r>
            <a:r>
              <a:rPr kumimoji="0" lang="ar-DZ" sz="2000" b="1" i="0" u="none" strike="noStrike" cap="none" normalizeH="0" baseline="0" dirty="0" smtClean="0">
                <a:ln>
                  <a:noFill/>
                </a:ln>
                <a:solidFill>
                  <a:schemeClr val="accent4">
                    <a:lumMod val="50000"/>
                  </a:schemeClr>
                </a:solidFill>
                <a:effectLst/>
                <a:latin typeface="Traditional Arabic" pitchFamily="18" charset="-78"/>
                <a:ea typeface="Calibri" pitchFamily="34" charset="0"/>
                <a:cs typeface="Traditional Arabic" pitchFamily="18" charset="-78"/>
              </a:rPr>
              <a:t>ينظم الملتقى الوطني بعنوان</a:t>
            </a:r>
            <a:r>
              <a:rPr kumimoji="0" lang="fr-FR" sz="2000" b="1" i="0" u="none" strike="noStrike" cap="none" normalizeH="0" baseline="0" dirty="0" smtClean="0">
                <a:ln>
                  <a:noFill/>
                </a:ln>
                <a:solidFill>
                  <a:schemeClr val="accent4">
                    <a:lumMod val="50000"/>
                  </a:schemeClr>
                </a:solidFill>
                <a:effectLst/>
                <a:latin typeface="Traditional Arabic" pitchFamily="18" charset="-78"/>
                <a:ea typeface="Calibri" pitchFamily="34" charset="0"/>
                <a:cs typeface="Traditional Arabic" pitchFamily="18" charset="-78"/>
              </a:rPr>
              <a:t>:</a:t>
            </a:r>
            <a:r>
              <a:rPr kumimoji="0" lang="fr-FR" sz="800" b="0" i="0" u="none" strike="noStrike" cap="none" normalizeH="0" baseline="0" dirty="0" smtClean="0">
                <a:ln>
                  <a:noFill/>
                </a:ln>
                <a:solidFill>
                  <a:schemeClr val="accent4">
                    <a:lumMod val="50000"/>
                  </a:schemeClr>
                </a:solidFill>
                <a:effectLst/>
                <a:latin typeface="Arial" pitchFamily="34" charset="0"/>
                <a:cs typeface="Arial" pitchFamily="34" charset="0"/>
              </a:rPr>
              <a:t> </a:t>
            </a:r>
            <a:endParaRPr kumimoji="0" lang="fr-FR" sz="18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8" algn="ctr" rtl="1"/>
            <a:r>
              <a:rPr lang="ar-DZ" sz="2500" b="1" u="sng" dirty="0" smtClean="0">
                <a:solidFill>
                  <a:schemeClr val="bg1">
                    <a:lumMod val="85000"/>
                  </a:schemeClr>
                </a:solidFill>
                <a:latin typeface="Algerian" pitchFamily="82" charset="0"/>
              </a:rPr>
              <a:t>إشكالية الملتقى</a:t>
            </a:r>
            <a:r>
              <a:rPr lang="ar-DZ" sz="2500" b="1" dirty="0" smtClean="0">
                <a:solidFill>
                  <a:schemeClr val="bg1">
                    <a:lumMod val="85000"/>
                  </a:schemeClr>
                </a:solidFill>
                <a:latin typeface="Algerian" pitchFamily="82" charset="0"/>
              </a:rPr>
              <a:t> :</a:t>
            </a:r>
            <a:endParaRPr lang="fr-FR" sz="2500" dirty="0" smtClean="0">
              <a:solidFill>
                <a:schemeClr val="bg1">
                  <a:lumMod val="85000"/>
                </a:schemeClr>
              </a:solidFill>
              <a:latin typeface="Algerian" pitchFamily="82" charset="0"/>
            </a:endParaRPr>
          </a:p>
        </p:txBody>
      </p:sp>
      <p:sp>
        <p:nvSpPr>
          <p:cNvPr id="3" name="Content Placeholder 2"/>
          <p:cNvSpPr>
            <a:spLocks noGrp="1"/>
          </p:cNvSpPr>
          <p:nvPr>
            <p:ph idx="1"/>
          </p:nvPr>
        </p:nvSpPr>
        <p:spPr/>
        <p:txBody>
          <a:bodyPr>
            <a:normAutofit fontScale="47500" lnSpcReduction="20000"/>
          </a:bodyPr>
          <a:lstStyle/>
          <a:p>
            <a:pPr algn="just" rtl="1"/>
            <a:r>
              <a:rPr lang="ar-DZ" sz="2500" b="1" dirty="0" smtClean="0">
                <a:latin typeface="Algerian" pitchFamily="82" charset="0"/>
              </a:rPr>
              <a:t>	</a:t>
            </a:r>
            <a:endParaRPr lang="ar-DZ" sz="2500" b="1" dirty="0" smtClean="0">
              <a:latin typeface="Algerian" pitchFamily="82" charset="0"/>
            </a:endParaRPr>
          </a:p>
          <a:p>
            <a:pPr algn="just" rtl="1"/>
            <a:endParaRPr lang="ar-DZ" sz="2500" b="1" dirty="0" smtClean="0">
              <a:latin typeface="Algerian" pitchFamily="82" charset="0"/>
            </a:endParaRPr>
          </a:p>
          <a:p>
            <a:pPr algn="just" rtl="1"/>
            <a:r>
              <a:rPr lang="ar-DZ" sz="2500" b="1" dirty="0" smtClean="0">
                <a:latin typeface="Algerian" pitchFamily="82" charset="0"/>
              </a:rPr>
              <a:t>يشهد </a:t>
            </a:r>
            <a:r>
              <a:rPr lang="ar-DZ" sz="2500" b="1" dirty="0" smtClean="0">
                <a:latin typeface="Algerian" pitchFamily="82" charset="0"/>
              </a:rPr>
              <a:t>العالم تحولات عميقة في مختلف المجالات وعلى كافة المستويات، ولا تقتصر التحولات في العالم اليوم على التقدم التكنولوجي الذي ننظر إليه بإعجاب وتقدير لما وصلت إليه التكنولوجيا الغربية الحديثة من تقدم وتطور كبيرين، بل إن التقدم التكنولوجي الكبير أدى إلى تغيير في جميع مجالات الحياة ومرافقها، ومنها الحياة الاجتماعية وعمليات التنشئة الاجتماعية وأساليب الضبط الاجتماعي.</a:t>
            </a:r>
            <a:endParaRPr lang="fr-FR" sz="2500" dirty="0" smtClean="0">
              <a:latin typeface="Algerian" pitchFamily="82" charset="0"/>
            </a:endParaRPr>
          </a:p>
          <a:p>
            <a:pPr algn="just" rtl="1"/>
            <a:r>
              <a:rPr lang="ar-DZ" sz="2500" b="1" dirty="0" smtClean="0">
                <a:latin typeface="Algerian" pitchFamily="82" charset="0"/>
              </a:rPr>
              <a:t>والمجتمع الجزائري بدوره شهد نصيبا من تلك التحولات التي تعددت أسبابها وعواملها، ولا تزال سارية إلى الآن وسوف تتواصل ولو بوتيرة بطيئة، ومما لا شك فيه أنّها أثرت على مؤسسات التنشئة الاجتماعية سواء على مستوى البنية أو الوظيفة، وظهرت العديد من </a:t>
            </a:r>
            <a:r>
              <a:rPr lang="ar-DZ" sz="2500" b="1" dirty="0" err="1" smtClean="0">
                <a:latin typeface="Algerian" pitchFamily="82" charset="0"/>
              </a:rPr>
              <a:t>الاختلالات</a:t>
            </a:r>
            <a:r>
              <a:rPr lang="ar-DZ" sz="2500" b="1" dirty="0" smtClean="0">
                <a:latin typeface="Algerian" pitchFamily="82" charset="0"/>
              </a:rPr>
              <a:t> والأزمات خاصة على المستوى </a:t>
            </a:r>
            <a:r>
              <a:rPr lang="ar-DZ" sz="2500" b="1" dirty="0" err="1" smtClean="0">
                <a:latin typeface="Algerian" pitchFamily="82" charset="0"/>
              </a:rPr>
              <a:t>القيمي</a:t>
            </a:r>
            <a:r>
              <a:rPr lang="ar-DZ" sz="2500" b="1" dirty="0" smtClean="0">
                <a:latin typeface="Algerian" pitchFamily="82" charset="0"/>
              </a:rPr>
              <a:t> وأساليب الضبط الاجتماعي فيه، وغدا الانفلات الاجتماعي سمة بارزة وظاهرة مشهودة.</a:t>
            </a:r>
            <a:endParaRPr lang="fr-FR" sz="2500" dirty="0" smtClean="0">
              <a:latin typeface="Algerian" pitchFamily="82" charset="0"/>
            </a:endParaRPr>
          </a:p>
          <a:p>
            <a:pPr algn="just" rtl="1"/>
            <a:r>
              <a:rPr lang="ar-DZ" sz="2500" b="1" dirty="0" smtClean="0">
                <a:latin typeface="Algerian" pitchFamily="82" charset="0"/>
              </a:rPr>
              <a:t>إن الضبط الاجتماعي هو تماسك اجتماعي يؤهل جميع الأفراد للقيام بأدوارهم في تحقيق أهدافهم وفق المعايير السائدة والمنظمة لحركة الأفراد ضمن دائرة القانون والقيم والعادات والتقاليد والأعراف، وتعمل على ذلك مؤسسات التنشئة الاجتماعية التي تسعى إلى إنتاج خطاب تربوي يلزم الأفراد على الالتزام بالقيم والمعايير السائدة في المجتمع، ولعل أبرزها الأسرة والمدرسة ووسائل الإعلام والمسجد وكل المؤسسات التي ينتمي إليها الفرد وتحقق له حاجة الانتماء.</a:t>
            </a:r>
            <a:endParaRPr lang="fr-FR" sz="2500" dirty="0" smtClean="0">
              <a:latin typeface="Algerian" pitchFamily="82" charset="0"/>
            </a:endParaRPr>
          </a:p>
          <a:p>
            <a:pPr algn="just" rtl="1"/>
            <a:r>
              <a:rPr lang="ar-DZ" sz="2500" b="1" dirty="0" smtClean="0">
                <a:latin typeface="Algerian" pitchFamily="82" charset="0"/>
              </a:rPr>
              <a:t>إن مؤسسات التنشئة الاجتماعية وبفعل التحولات التي يشهدها المجتمع الجزائري كثيرا ما تقدّم قيما اجتماعية متناقضة، وتظهر عاجزة عن التحكم في الأفراد وضبط </a:t>
            </a:r>
            <a:r>
              <a:rPr lang="ar-DZ" sz="2500" b="1" dirty="0" err="1" smtClean="0">
                <a:latin typeface="Algerian" pitchFamily="82" charset="0"/>
              </a:rPr>
              <a:t>سلوكاتهم</a:t>
            </a:r>
            <a:r>
              <a:rPr lang="ar-DZ" sz="2500" b="1" dirty="0" smtClean="0">
                <a:latin typeface="Algerian" pitchFamily="82" charset="0"/>
              </a:rPr>
              <a:t>، وهذا يقودنا إلى طرح جملة من التساؤلات التي تتعلق ببنية الخطاب التربوي في مؤسسات التنشئة الاجتماعية بالمجتمع الجزائري، ومدى قدرته على تعزيز سلطة  الضبط الاجتماعي وتجاوز تهديدات الانفلات منها.</a:t>
            </a:r>
            <a:endParaRPr lang="fr-FR" sz="2500" dirty="0" smtClean="0">
              <a:latin typeface="Algerian" pitchFamily="82" charset="0"/>
            </a:endParaRPr>
          </a:p>
          <a:p>
            <a:pPr algn="just" rtl="1"/>
            <a:r>
              <a:rPr lang="ar-DZ" sz="2500" b="1" dirty="0" smtClean="0">
                <a:latin typeface="Algerian" pitchFamily="82" charset="0"/>
              </a:rPr>
              <a:t>ألم يفقد كبار السن  مكانتهم كمرجعية في الرأي ومصدر للسلطة في المجتمع الجزائري؟ ألم يتنازل الآباء والأمهات عن دورهم التربوي في الأسرة الجزائرية لمؤسسات بديلة؟ ألم تقصى المدرسة من دورها في التربية لتحتفظ بمهمة التعليم بمقتضى الإصلاحات التربوية الأخيرة؟ ألم يعد الخطاب الديني غير مؤثر بالرغم من كثرة المساجد وازدياد مظاهر التدين في المجتمع الجزائري؟ وهل هناك إعلام وطني يحمي هويتنا ويحفظ انتماءاتنا؟ وهل هو قادر على منافسة المؤسسات الإعلامية الرسمية </a:t>
            </a:r>
            <a:r>
              <a:rPr lang="ar-DZ" sz="2500" b="1" dirty="0" err="1" smtClean="0">
                <a:latin typeface="Algerian" pitchFamily="82" charset="0"/>
              </a:rPr>
              <a:t>و</a:t>
            </a:r>
            <a:r>
              <a:rPr lang="ar-DZ" sz="2500" b="1" dirty="0" smtClean="0">
                <a:latin typeface="Algerian" pitchFamily="82" charset="0"/>
              </a:rPr>
              <a:t> غير الرسمية  في تشكيل إستراتيجية بديلة لإحلال قيم التواصل والحوار والتداول  في مجتمعنا؟ </a:t>
            </a:r>
            <a:endParaRPr lang="fr-FR" sz="2500" dirty="0" smtClean="0">
              <a:latin typeface="Algerian" pitchFamily="82" charset="0"/>
            </a:endParaRPr>
          </a:p>
          <a:p>
            <a:endParaRPr lang="en-US" dirty="0"/>
          </a:p>
          <a:p>
            <a:endParaRPr lang="en-US"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ar-DZ" b="1" u="sng" dirty="0" smtClean="0"/>
              <a:t>أهداف الملتقى</a:t>
            </a:r>
            <a:endParaRPr lang="en-US" dirty="0"/>
          </a:p>
        </p:txBody>
      </p:sp>
      <p:sp>
        <p:nvSpPr>
          <p:cNvPr id="5" name="Content Placeholder 4"/>
          <p:cNvSpPr>
            <a:spLocks noGrp="1"/>
          </p:cNvSpPr>
          <p:nvPr>
            <p:ph idx="1"/>
          </p:nvPr>
        </p:nvSpPr>
        <p:spPr>
          <a:xfrm>
            <a:off x="464575" y="1125817"/>
            <a:ext cx="6755375" cy="3511061"/>
          </a:xfrm>
        </p:spPr>
        <p:txBody>
          <a:bodyPr>
            <a:normAutofit/>
          </a:bodyPr>
          <a:lstStyle/>
          <a:p>
            <a:pPr lvl="0" algn="r" rtl="1">
              <a:lnSpc>
                <a:spcPct val="150000"/>
              </a:lnSpc>
            </a:pPr>
            <a:r>
              <a:rPr lang="ar-DZ" sz="2000" b="1" dirty="0" smtClean="0"/>
              <a:t>التعريف </a:t>
            </a:r>
            <a:r>
              <a:rPr lang="ar-DZ" sz="2000" b="1" dirty="0" smtClean="0"/>
              <a:t>بآليات الضبط الاجتماعي الرسمية وغير الرسمية. </a:t>
            </a:r>
            <a:endParaRPr lang="fr-FR" sz="2000" dirty="0" smtClean="0"/>
          </a:p>
          <a:p>
            <a:pPr lvl="0" algn="r" rtl="1">
              <a:lnSpc>
                <a:spcPct val="150000"/>
              </a:lnSpc>
            </a:pPr>
            <a:r>
              <a:rPr lang="ar-DZ" sz="2000" b="1" dirty="0" smtClean="0"/>
              <a:t>الكشف عن مظاهر الانفلات الاجتماعي في المجتمع الجزائري.</a:t>
            </a:r>
            <a:endParaRPr lang="fr-FR" sz="2000" dirty="0" smtClean="0"/>
          </a:p>
          <a:p>
            <a:pPr lvl="0" algn="r" rtl="1">
              <a:lnSpc>
                <a:spcPct val="150000"/>
              </a:lnSpc>
            </a:pPr>
            <a:r>
              <a:rPr lang="ar-DZ" sz="2000" b="1" dirty="0" smtClean="0"/>
              <a:t>الكشف عن الأسباب التي أفقدت مؤسسات التنشئة الاجتماعية قدرتها على تعزيز قيم الضبط الاجتماعي.</a:t>
            </a:r>
            <a:endParaRPr lang="fr-FR" sz="2000" dirty="0" smtClean="0"/>
          </a:p>
          <a:p>
            <a:pPr lvl="0" algn="r" rtl="1">
              <a:lnSpc>
                <a:spcPct val="150000"/>
              </a:lnSpc>
            </a:pPr>
            <a:r>
              <a:rPr lang="ar-DZ" sz="2000" b="1" dirty="0" smtClean="0"/>
              <a:t>الكشف عن السبل والطرق التي لها القدرة على تفعيل آليات الضبط الاجتماعي والحد من مظاهر الانفلات في المجتمع الجزائري</a:t>
            </a:r>
            <a:r>
              <a:rPr lang="ar-DZ" b="1" dirty="0" smtClean="0"/>
              <a:t>.</a:t>
            </a:r>
            <a:endParaRPr lang="fr-FR" dirty="0"/>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DZ" dirty="0" smtClean="0"/>
              <a:t>محاور الملتقى                  </a:t>
            </a:r>
            <a:endParaRPr lang="fr-FR" dirty="0"/>
          </a:p>
        </p:txBody>
      </p:sp>
      <p:sp>
        <p:nvSpPr>
          <p:cNvPr id="3" name="عنصر نائب للمحتوى 2"/>
          <p:cNvSpPr>
            <a:spLocks noGrp="1"/>
          </p:cNvSpPr>
          <p:nvPr>
            <p:ph idx="1"/>
          </p:nvPr>
        </p:nvSpPr>
        <p:spPr>
          <a:xfrm>
            <a:off x="464576" y="1125817"/>
            <a:ext cx="6783950" cy="3511061"/>
          </a:xfrm>
        </p:spPr>
        <p:txBody>
          <a:bodyPr/>
          <a:lstStyle/>
          <a:p>
            <a:pPr algn="r" rtl="1">
              <a:lnSpc>
                <a:spcPct val="150000"/>
              </a:lnSpc>
            </a:pPr>
            <a:r>
              <a:rPr lang="ar-DZ" sz="1600" b="1" dirty="0" smtClean="0">
                <a:latin typeface="Algerian" pitchFamily="82" charset="0"/>
              </a:rPr>
              <a:t>المحور</a:t>
            </a:r>
            <a:r>
              <a:rPr lang="ar-DZ" sz="1600" dirty="0" smtClean="0">
                <a:latin typeface="Algerian" pitchFamily="82" charset="0"/>
              </a:rPr>
              <a:t> </a:t>
            </a:r>
            <a:r>
              <a:rPr lang="ar-DZ" sz="1600" b="1" dirty="0" smtClean="0">
                <a:latin typeface="Algerian" pitchFamily="82" charset="0"/>
              </a:rPr>
              <a:t>الأول</a:t>
            </a:r>
            <a:r>
              <a:rPr lang="ar-DZ" sz="1600" dirty="0" smtClean="0">
                <a:latin typeface="Algerian" pitchFamily="82" charset="0"/>
              </a:rPr>
              <a:t>: المقاربات </a:t>
            </a:r>
            <a:r>
              <a:rPr lang="ar-DZ" sz="1600" dirty="0" err="1" smtClean="0">
                <a:latin typeface="Algerian" pitchFamily="82" charset="0"/>
              </a:rPr>
              <a:t>السوسيولوجية</a:t>
            </a:r>
            <a:r>
              <a:rPr lang="ar-DZ" sz="1600" dirty="0" smtClean="0">
                <a:latin typeface="Algerian" pitchFamily="82" charset="0"/>
              </a:rPr>
              <a:t> الحديثة لمفهومي الضبط والانفلات الاجتماعي.  </a:t>
            </a:r>
            <a:endParaRPr lang="ar-DZ" sz="1600" dirty="0" smtClean="0">
              <a:latin typeface="Algerian" pitchFamily="82" charset="0"/>
            </a:endParaRPr>
          </a:p>
          <a:p>
            <a:pPr algn="r" rtl="1">
              <a:lnSpc>
                <a:spcPct val="150000"/>
              </a:lnSpc>
            </a:pPr>
            <a:r>
              <a:rPr lang="ar-DZ" sz="1600" dirty="0" smtClean="0">
                <a:latin typeface="Algerian" pitchFamily="82" charset="0"/>
              </a:rPr>
              <a:t> </a:t>
            </a:r>
            <a:r>
              <a:rPr lang="ar-DZ" sz="1600" b="1" dirty="0" smtClean="0">
                <a:latin typeface="Algerian" pitchFamily="82" charset="0"/>
              </a:rPr>
              <a:t>المحور</a:t>
            </a:r>
            <a:r>
              <a:rPr lang="ar-DZ" sz="1600" dirty="0" smtClean="0">
                <a:latin typeface="Algerian" pitchFamily="82" charset="0"/>
              </a:rPr>
              <a:t> </a:t>
            </a:r>
            <a:r>
              <a:rPr lang="ar-DZ" sz="1600" b="1" dirty="0" smtClean="0">
                <a:latin typeface="Algerian" pitchFamily="82" charset="0"/>
              </a:rPr>
              <a:t>الثاني</a:t>
            </a:r>
            <a:r>
              <a:rPr lang="ar-DZ" sz="1600" dirty="0" smtClean="0">
                <a:latin typeface="Algerian" pitchFamily="82" charset="0"/>
              </a:rPr>
              <a:t>: المؤسسات غير الرسمية والضبط الاجتماعي</a:t>
            </a:r>
            <a:r>
              <a:rPr lang="ar-DZ" dirty="0" smtClean="0">
                <a:latin typeface="Algerian" pitchFamily="82" charset="0"/>
              </a:rPr>
              <a:t>.</a:t>
            </a:r>
          </a:p>
          <a:p>
            <a:pPr algn="r" rtl="1">
              <a:lnSpc>
                <a:spcPct val="150000"/>
              </a:lnSpc>
            </a:pPr>
            <a:r>
              <a:rPr lang="ar-DZ" sz="1600" b="1" dirty="0" smtClean="0">
                <a:latin typeface="Algerian" pitchFamily="82" charset="0"/>
              </a:rPr>
              <a:t>المحور</a:t>
            </a:r>
            <a:r>
              <a:rPr lang="ar-DZ" sz="1600" dirty="0" smtClean="0">
                <a:latin typeface="Algerian" pitchFamily="82" charset="0"/>
              </a:rPr>
              <a:t> </a:t>
            </a:r>
            <a:r>
              <a:rPr lang="ar-DZ" sz="1600" b="1" dirty="0" smtClean="0">
                <a:latin typeface="Algerian" pitchFamily="82" charset="0"/>
              </a:rPr>
              <a:t>الثالث</a:t>
            </a:r>
            <a:r>
              <a:rPr lang="ar-DZ" sz="1600" dirty="0" smtClean="0">
                <a:latin typeface="Algerian" pitchFamily="82" charset="0"/>
              </a:rPr>
              <a:t>: المؤسسات الرسمية والضبط الاجتماعي.</a:t>
            </a:r>
            <a:endParaRPr lang="fr-FR" sz="1600" dirty="0" smtClean="0">
              <a:latin typeface="Algerian" pitchFamily="82" charset="0"/>
            </a:endParaRPr>
          </a:p>
          <a:p>
            <a:pPr algn="r" rtl="1">
              <a:lnSpc>
                <a:spcPct val="150000"/>
              </a:lnSpc>
            </a:pPr>
            <a:r>
              <a:rPr lang="ar-DZ" sz="1600" b="1" dirty="0" smtClean="0">
                <a:latin typeface="Algerian" pitchFamily="82" charset="0"/>
              </a:rPr>
              <a:t>المحور الرابع</a:t>
            </a:r>
            <a:r>
              <a:rPr lang="ar-DZ" sz="1600" dirty="0" smtClean="0">
                <a:latin typeface="Algerian" pitchFamily="82" charset="0"/>
              </a:rPr>
              <a:t>: مظاهر الانفلات الاجتماعي في المجتمع الجزائري.</a:t>
            </a:r>
            <a:endParaRPr lang="fr-FR" sz="1600" dirty="0" smtClean="0">
              <a:latin typeface="Algerian" pitchFamily="82" charset="0"/>
            </a:endParaRPr>
          </a:p>
          <a:p>
            <a:pPr algn="r" rtl="1"/>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Slide Title</a:t>
            </a:r>
          </a:p>
        </p:txBody>
      </p:sp>
      <p:sp>
        <p:nvSpPr>
          <p:cNvPr id="5" name="Text Placeholder 4"/>
          <p:cNvSpPr>
            <a:spLocks noGrp="1"/>
          </p:cNvSpPr>
          <p:nvPr>
            <p:ph type="body" idx="1"/>
          </p:nvPr>
        </p:nvSpPr>
        <p:spPr/>
        <p:txBody>
          <a:bodyPr/>
          <a:lstStyle/>
          <a:p>
            <a:pPr rtl="1"/>
            <a:r>
              <a:rPr lang="fr-FR" dirty="0" smtClean="0"/>
              <a:t>- </a:t>
            </a:r>
            <a:r>
              <a:rPr lang="ar-DZ" u="sng" dirty="0" smtClean="0"/>
              <a:t>تواريخ مهمة</a:t>
            </a:r>
            <a:r>
              <a:rPr lang="ar-DZ" dirty="0" smtClean="0"/>
              <a:t> </a:t>
            </a:r>
            <a:r>
              <a:rPr lang="fr-FR" dirty="0" smtClean="0"/>
              <a:t>:</a:t>
            </a:r>
          </a:p>
        </p:txBody>
      </p:sp>
      <p:sp>
        <p:nvSpPr>
          <p:cNvPr id="6" name="Content Placeholder 5"/>
          <p:cNvSpPr>
            <a:spLocks noGrp="1"/>
          </p:cNvSpPr>
          <p:nvPr>
            <p:ph sz="half" idx="2"/>
          </p:nvPr>
        </p:nvSpPr>
        <p:spPr/>
        <p:txBody>
          <a:bodyPr>
            <a:normAutofit fontScale="47500" lnSpcReduction="20000"/>
          </a:bodyPr>
          <a:lstStyle/>
          <a:p>
            <a:pPr algn="r" rtl="1"/>
            <a:r>
              <a:rPr lang="fr-FR" b="1" dirty="0" smtClean="0"/>
              <a:t/>
            </a:r>
            <a:br>
              <a:rPr lang="fr-FR" b="1" dirty="0" smtClean="0"/>
            </a:br>
            <a:r>
              <a:rPr lang="ar-DZ" b="1" dirty="0" smtClean="0"/>
              <a:t>1- آخر موعد لاستقبال الملخصات: 20 مارس 2020     </a:t>
            </a:r>
            <a:r>
              <a:rPr lang="fr-FR" b="1" dirty="0" smtClean="0"/>
              <a:t/>
            </a:r>
            <a:br>
              <a:rPr lang="fr-FR" b="1" dirty="0" smtClean="0"/>
            </a:br>
            <a:r>
              <a:rPr lang="ar-DZ" b="1" dirty="0" smtClean="0"/>
              <a:t>2- الرد على الملخصات المقبولة :     25 مارس 2020     </a:t>
            </a:r>
            <a:endParaRPr lang="fr-FR" dirty="0" smtClean="0"/>
          </a:p>
          <a:p>
            <a:pPr algn="r" rtl="1"/>
            <a:r>
              <a:rPr lang="ar-DZ" b="1" dirty="0" smtClean="0"/>
              <a:t>3- إرسال المداخلات كاملة:           05 </a:t>
            </a:r>
            <a:r>
              <a:rPr lang="ar-DZ" b="1" dirty="0" err="1" smtClean="0"/>
              <a:t>أفريل</a:t>
            </a:r>
            <a:r>
              <a:rPr lang="ar-DZ" b="1" dirty="0" smtClean="0"/>
              <a:t> 2020     </a:t>
            </a:r>
            <a:r>
              <a:rPr lang="fr-FR" b="1" dirty="0" smtClean="0"/>
              <a:t/>
            </a:r>
            <a:br>
              <a:rPr lang="fr-FR" b="1" dirty="0" smtClean="0"/>
            </a:br>
            <a:r>
              <a:rPr lang="ar-DZ" b="1" dirty="0" smtClean="0"/>
              <a:t>4- الرد على المداخلات المقبولة 10 </a:t>
            </a:r>
            <a:r>
              <a:rPr lang="ar-DZ" b="1" dirty="0" err="1" smtClean="0"/>
              <a:t>أفريل</a:t>
            </a:r>
            <a:r>
              <a:rPr lang="ar-DZ" b="1" dirty="0" smtClean="0"/>
              <a:t> 2020  </a:t>
            </a:r>
            <a:endParaRPr lang="ar-DZ" b="1" dirty="0" smtClean="0"/>
          </a:p>
          <a:p>
            <a:pPr algn="r" rtl="1"/>
            <a:r>
              <a:rPr lang="ar-DZ" b="1" dirty="0" smtClean="0"/>
              <a:t>للاستفسار عن أية معلومات أخرى عن الملتقى وكيفية المشاركة فيه بالبحوث والحضور يمكن الاتصال </a:t>
            </a:r>
            <a:r>
              <a:rPr lang="ar-DZ" b="1" dirty="0" err="1" smtClean="0"/>
              <a:t>بــ</a:t>
            </a:r>
            <a:r>
              <a:rPr lang="ar-DZ" b="1" dirty="0" smtClean="0"/>
              <a:t>:</a:t>
            </a:r>
            <a:endParaRPr lang="fr-FR" dirty="0" smtClean="0"/>
          </a:p>
          <a:p>
            <a:pPr algn="r" rtl="1"/>
            <a:r>
              <a:rPr lang="ar-DZ" b="1" dirty="0" smtClean="0"/>
              <a:t>- منسق الملتقى </a:t>
            </a:r>
            <a:r>
              <a:rPr lang="ar-DZ" b="1" dirty="0" err="1" smtClean="0"/>
              <a:t>د</a:t>
            </a:r>
            <a:r>
              <a:rPr lang="ar-DZ" b="1" dirty="0" smtClean="0"/>
              <a:t> . بن خالد جمال</a:t>
            </a:r>
            <a:endParaRPr lang="fr-FR" dirty="0" smtClean="0"/>
          </a:p>
          <a:p>
            <a:pPr algn="r" rtl="1"/>
            <a:r>
              <a:rPr lang="ar-DZ" b="1" dirty="0" smtClean="0"/>
              <a:t> يتم التواصل </a:t>
            </a:r>
            <a:r>
              <a:rPr lang="ar-DZ" b="1" dirty="0" err="1" smtClean="0"/>
              <a:t>بالاميل</a:t>
            </a:r>
            <a:r>
              <a:rPr lang="ar-DZ" b="1" dirty="0" smtClean="0"/>
              <a:t> التالي:</a:t>
            </a:r>
            <a:r>
              <a:rPr lang="fr-FR" b="1" dirty="0" smtClean="0"/>
              <a:t/>
            </a:r>
            <a:br>
              <a:rPr lang="fr-FR" b="1" dirty="0" smtClean="0"/>
            </a:br>
            <a:r>
              <a:rPr lang="fr-FR" dirty="0" smtClean="0"/>
              <a:t>djamel.benkhaled@univ-msila.dz</a:t>
            </a:r>
            <a:r>
              <a:rPr lang="fr-FR" b="1" dirty="0" smtClean="0"/>
              <a:t> </a:t>
            </a:r>
            <a:endParaRPr lang="fr-FR" dirty="0" smtClean="0"/>
          </a:p>
          <a:p>
            <a:pPr algn="r" rtl="1"/>
            <a:r>
              <a:rPr lang="ar-DZ" b="1" dirty="0" smtClean="0"/>
              <a:t>للاستفسار أو الاستعلام يمكنكم الاتصال </a:t>
            </a:r>
            <a:r>
              <a:rPr lang="ar-DZ" b="1" dirty="0" err="1" smtClean="0"/>
              <a:t>بـــ</a:t>
            </a:r>
            <a:r>
              <a:rPr lang="ar-DZ" b="1" dirty="0" smtClean="0"/>
              <a:t> :</a:t>
            </a:r>
            <a:endParaRPr lang="fr-FR" dirty="0" smtClean="0"/>
          </a:p>
          <a:p>
            <a:pPr algn="r" rtl="1"/>
            <a:r>
              <a:rPr lang="ar-DZ" b="1" dirty="0" smtClean="0"/>
              <a:t>الهاتف : </a:t>
            </a:r>
            <a:endParaRPr lang="fr-FR" dirty="0" smtClean="0"/>
          </a:p>
          <a:p>
            <a:pPr algn="r" rtl="1"/>
            <a:r>
              <a:rPr lang="ar-DZ" b="1" dirty="0" smtClean="0"/>
              <a:t>   </a:t>
            </a:r>
            <a:endParaRPr lang="fr-FR" dirty="0"/>
          </a:p>
        </p:txBody>
      </p:sp>
      <p:sp>
        <p:nvSpPr>
          <p:cNvPr id="7" name="Text Placeholder 6"/>
          <p:cNvSpPr>
            <a:spLocks noGrp="1"/>
          </p:cNvSpPr>
          <p:nvPr>
            <p:ph type="body" sz="quarter" idx="3"/>
          </p:nvPr>
        </p:nvSpPr>
        <p:spPr/>
        <p:txBody>
          <a:bodyPr/>
          <a:lstStyle/>
          <a:p>
            <a:r>
              <a:rPr lang="ar-DZ" u="sng" dirty="0" smtClean="0"/>
              <a:t>شروط المشاركة</a:t>
            </a:r>
            <a:endParaRPr lang="en-US" dirty="0"/>
          </a:p>
        </p:txBody>
      </p:sp>
      <p:sp>
        <p:nvSpPr>
          <p:cNvPr id="8" name="Content Placeholder 7"/>
          <p:cNvSpPr>
            <a:spLocks noGrp="1"/>
          </p:cNvSpPr>
          <p:nvPr>
            <p:ph sz="quarter" idx="4"/>
          </p:nvPr>
        </p:nvSpPr>
        <p:spPr/>
        <p:txBody>
          <a:bodyPr>
            <a:normAutofit fontScale="32500" lnSpcReduction="20000"/>
          </a:bodyPr>
          <a:lstStyle/>
          <a:p>
            <a:pPr algn="r" rtl="1"/>
            <a:r>
              <a:rPr lang="fr-FR" b="1" dirty="0" smtClean="0"/>
              <a:t/>
            </a:r>
            <a:br>
              <a:rPr lang="fr-FR" b="1" dirty="0" smtClean="0"/>
            </a:br>
            <a:r>
              <a:rPr lang="fr-FR" sz="3500" b="1" dirty="0" smtClean="0"/>
              <a:t> -</a:t>
            </a:r>
            <a:r>
              <a:rPr lang="ar-DZ" sz="3500" b="1" dirty="0" smtClean="0"/>
              <a:t>أن يكون البحث متصلا بأحد محاور الملتقى وموضوعاته</a:t>
            </a:r>
            <a:r>
              <a:rPr lang="fr-FR" sz="3500" b="1" dirty="0" smtClean="0"/>
              <a:t>.</a:t>
            </a:r>
            <a:br>
              <a:rPr lang="fr-FR" sz="3500" b="1" dirty="0" smtClean="0"/>
            </a:br>
            <a:r>
              <a:rPr lang="fr-FR" sz="3500" b="1" dirty="0" smtClean="0"/>
              <a:t> -</a:t>
            </a:r>
            <a:r>
              <a:rPr lang="ar-DZ" sz="3500" b="1" dirty="0" smtClean="0"/>
              <a:t>أن يكتب البحث وتعرض قضاياه ومشكلاته وفقا لمعايير المنهج البحثي المتبع في كتابة البحوث العلمية</a:t>
            </a:r>
            <a:r>
              <a:rPr lang="fr-FR" sz="3500" b="1" dirty="0" smtClean="0"/>
              <a:t>.</a:t>
            </a:r>
            <a:br>
              <a:rPr lang="fr-FR" sz="3500" b="1" dirty="0" smtClean="0"/>
            </a:br>
            <a:r>
              <a:rPr lang="fr-FR" sz="3500" b="1" dirty="0" smtClean="0"/>
              <a:t>- </a:t>
            </a:r>
            <a:r>
              <a:rPr lang="ar-DZ" sz="3500" b="1" dirty="0" smtClean="0"/>
              <a:t>البحوث والمواد المقدمة للنشر يجب ألا يكون قد سبق نشرها، أو قدمت في ملتقيات أو فعاليات سابقة أو مقدمة للنشر في جهة أخرى، وإذا قبلت للنشر في هذا الملتقى فإنه لا يسمح بنشرها بالشكل نفسه</a:t>
            </a:r>
            <a:r>
              <a:rPr lang="fr-FR" sz="3500" b="1" dirty="0" smtClean="0"/>
              <a:t>.</a:t>
            </a:r>
            <a:br>
              <a:rPr lang="fr-FR" sz="3500" b="1" dirty="0" smtClean="0"/>
            </a:br>
            <a:r>
              <a:rPr lang="fr-FR" sz="3500" b="1" dirty="0" smtClean="0"/>
              <a:t>- </a:t>
            </a:r>
            <a:r>
              <a:rPr lang="ar-DZ" sz="3500" b="1" dirty="0" smtClean="0"/>
              <a:t>ألا تتجاوز عدد صفحات البحث عن 20 صفحة بما فيها صفحات المراجع</a:t>
            </a:r>
            <a:r>
              <a:rPr lang="fr-FR" sz="3500" b="1" dirty="0" smtClean="0"/>
              <a:t>.</a:t>
            </a:r>
            <a:br>
              <a:rPr lang="fr-FR" sz="3500" b="1" dirty="0" smtClean="0"/>
            </a:br>
            <a:r>
              <a:rPr lang="fr-FR" sz="3500" b="1" dirty="0" smtClean="0"/>
              <a:t>- </a:t>
            </a:r>
            <a:r>
              <a:rPr lang="ar-DZ" sz="3500" b="1" dirty="0" smtClean="0"/>
              <a:t>يتم إرسال البحث إلكترونيا كملف مرفق، ويتم التعامل معه في كافة مراحله من خلال البريد الالكتروني.</a:t>
            </a:r>
            <a:endParaRPr lang="fr-FR" sz="3500" dirty="0" smtClean="0"/>
          </a:p>
          <a:p>
            <a:pPr algn="r" rtl="1"/>
            <a:r>
              <a:rPr lang="fr-FR" sz="3500" b="1" dirty="0" smtClean="0"/>
              <a:t>- </a:t>
            </a:r>
            <a:r>
              <a:rPr lang="ar-DZ" sz="3500" b="1" dirty="0" smtClean="0"/>
              <a:t>يقدم الباحث ملخص عن سيرته الذاتية.</a:t>
            </a:r>
            <a:endParaRPr lang="fr-FR" sz="3500" dirty="0" smtClean="0"/>
          </a:p>
          <a:p>
            <a:pPr algn="r" rtl="1"/>
            <a:r>
              <a:rPr lang="fr-FR" sz="3500" b="1" dirty="0" smtClean="0"/>
              <a:t>-</a:t>
            </a:r>
            <a:r>
              <a:rPr lang="ar-DZ" sz="3500" b="1" dirty="0" smtClean="0"/>
              <a:t>توجه الدعوة لحضور الملتقى إلى جميع الباحثين  المقبولة أبحاثهم</a:t>
            </a:r>
            <a:r>
              <a:rPr lang="fr-FR" sz="3500" b="1" dirty="0" smtClean="0"/>
              <a:t>.</a:t>
            </a:r>
            <a:endParaRPr lang="fr-FR" sz="3500" dirty="0" smtClean="0"/>
          </a:p>
        </p:txBody>
      </p:sp>
    </p:spTree>
    <p:extLst>
      <p:ext uri="{BB962C8B-B14F-4D97-AF65-F5344CB8AC3E}">
        <p14:creationId xmlns="" xmlns:p14="http://schemas.microsoft.com/office/powerpoint/2010/main" val="4170783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r-FR"/>
          </a:p>
        </p:txBody>
      </p:sp>
      <p:sp>
        <p:nvSpPr>
          <p:cNvPr id="3" name="عنصر نائب للنص 2"/>
          <p:cNvSpPr>
            <a:spLocks noGrp="1"/>
          </p:cNvSpPr>
          <p:nvPr>
            <p:ph type="body" idx="1"/>
          </p:nvPr>
        </p:nvSpPr>
        <p:spPr/>
        <p:txBody>
          <a:bodyPr>
            <a:normAutofit/>
          </a:bodyPr>
          <a:lstStyle/>
          <a:p>
            <a:pPr algn="r" rtl="1"/>
            <a:r>
              <a:rPr lang="ar-DZ" dirty="0" smtClean="0"/>
              <a:t>أعضاء اللجنة العلمية </a:t>
            </a:r>
            <a:r>
              <a:rPr lang="ar-DZ" dirty="0" smtClean="0"/>
              <a:t>:</a:t>
            </a:r>
            <a:endParaRPr lang="fr-FR" dirty="0" smtClean="0"/>
          </a:p>
        </p:txBody>
      </p:sp>
      <p:sp>
        <p:nvSpPr>
          <p:cNvPr id="4" name="عنصر نائب للمحتوى 3"/>
          <p:cNvSpPr>
            <a:spLocks noGrp="1"/>
          </p:cNvSpPr>
          <p:nvPr>
            <p:ph sz="half" idx="2"/>
          </p:nvPr>
        </p:nvSpPr>
        <p:spPr/>
        <p:txBody>
          <a:bodyPr>
            <a:normAutofit fontScale="47500" lnSpcReduction="20000"/>
          </a:bodyPr>
          <a:lstStyle/>
          <a:p>
            <a:pPr algn="r" rtl="1"/>
            <a:endParaRPr lang="fr-FR" dirty="0" smtClean="0"/>
          </a:p>
          <a:p>
            <a:pPr algn="r" rtl="1"/>
            <a:r>
              <a:rPr lang="ar-DZ" b="1" dirty="0" smtClean="0">
                <a:latin typeface="Algerian" pitchFamily="82" charset="0"/>
              </a:rPr>
              <a:t>د.</a:t>
            </a:r>
            <a:r>
              <a:rPr lang="ar-DZ" b="1" dirty="0" err="1" smtClean="0">
                <a:latin typeface="Algerian" pitchFamily="82" charset="0"/>
              </a:rPr>
              <a:t>جغلولي</a:t>
            </a:r>
            <a:r>
              <a:rPr lang="ar-DZ" b="1" dirty="0" smtClean="0">
                <a:latin typeface="Algerian" pitchFamily="82" charset="0"/>
              </a:rPr>
              <a:t> </a:t>
            </a:r>
            <a:r>
              <a:rPr lang="ar-DZ" b="1" dirty="0" smtClean="0">
                <a:latin typeface="Algerian" pitchFamily="82" charset="0"/>
              </a:rPr>
              <a:t>يوسف</a:t>
            </a:r>
            <a:r>
              <a:rPr lang="ar-DZ" b="1" dirty="0" smtClean="0">
                <a:latin typeface="Algerian" pitchFamily="82" charset="0"/>
              </a:rPr>
              <a:t>. رئيس </a:t>
            </a:r>
            <a:r>
              <a:rPr lang="ar-DZ" b="1" dirty="0" smtClean="0">
                <a:latin typeface="Algerian" pitchFamily="82" charset="0"/>
              </a:rPr>
              <a:t>المخبر</a:t>
            </a:r>
            <a:endParaRPr lang="fr-FR" dirty="0" smtClean="0">
              <a:latin typeface="Algerian" pitchFamily="82" charset="0"/>
            </a:endParaRPr>
          </a:p>
          <a:p>
            <a:pPr algn="r" rtl="1"/>
            <a:r>
              <a:rPr lang="ar-DZ" b="1" dirty="0" smtClean="0">
                <a:latin typeface="Algerian" pitchFamily="82" charset="0"/>
              </a:rPr>
              <a:t>د.تالي جمال</a:t>
            </a:r>
            <a:r>
              <a:rPr lang="ar-DZ" b="1" dirty="0" smtClean="0">
                <a:latin typeface="Algerian" pitchFamily="82" charset="0"/>
              </a:rPr>
              <a:t>... جامعة </a:t>
            </a:r>
            <a:r>
              <a:rPr lang="ar-DZ" b="1" dirty="0" smtClean="0">
                <a:latin typeface="Algerian" pitchFamily="82" charset="0"/>
              </a:rPr>
              <a:t>المسيلة</a:t>
            </a:r>
            <a:endParaRPr lang="fr-FR" dirty="0" smtClean="0">
              <a:latin typeface="Algerian" pitchFamily="82" charset="0"/>
            </a:endParaRPr>
          </a:p>
          <a:p>
            <a:pPr algn="r" rtl="1"/>
            <a:r>
              <a:rPr lang="ar-DZ" b="1" dirty="0" smtClean="0">
                <a:latin typeface="Algerian" pitchFamily="82" charset="0"/>
              </a:rPr>
              <a:t>د.بلوم  </a:t>
            </a:r>
            <a:r>
              <a:rPr lang="ar-DZ" b="1" dirty="0" err="1" smtClean="0">
                <a:latin typeface="Algerian" pitchFamily="82" charset="0"/>
              </a:rPr>
              <a:t>اسمهان</a:t>
            </a:r>
            <a:r>
              <a:rPr lang="ar-DZ" b="1" dirty="0" smtClean="0">
                <a:latin typeface="Algerian" pitchFamily="82" charset="0"/>
              </a:rPr>
              <a:t>... </a:t>
            </a:r>
            <a:r>
              <a:rPr lang="ar-DZ" b="1" dirty="0" smtClean="0">
                <a:latin typeface="Algerian" pitchFamily="82" charset="0"/>
              </a:rPr>
              <a:t>جامعة المسيلة</a:t>
            </a:r>
            <a:endParaRPr lang="fr-FR" dirty="0" smtClean="0">
              <a:latin typeface="Algerian" pitchFamily="82" charset="0"/>
            </a:endParaRPr>
          </a:p>
          <a:p>
            <a:pPr algn="r" rtl="1"/>
            <a:r>
              <a:rPr lang="ar-DZ" b="1" dirty="0" smtClean="0">
                <a:latin typeface="Algerian" pitchFamily="82" charset="0"/>
              </a:rPr>
              <a:t>د.</a:t>
            </a:r>
            <a:r>
              <a:rPr lang="ar-DZ" b="1" dirty="0" err="1" smtClean="0">
                <a:latin typeface="Algerian" pitchFamily="82" charset="0"/>
              </a:rPr>
              <a:t>قجة</a:t>
            </a:r>
            <a:r>
              <a:rPr lang="ar-DZ" b="1" dirty="0" smtClean="0">
                <a:latin typeface="Algerian" pitchFamily="82" charset="0"/>
              </a:rPr>
              <a:t>  رضا</a:t>
            </a:r>
            <a:r>
              <a:rPr lang="ar-DZ" b="1" dirty="0" smtClean="0">
                <a:latin typeface="Algerian" pitchFamily="82" charset="0"/>
              </a:rPr>
              <a:t>.... جامعة </a:t>
            </a:r>
            <a:r>
              <a:rPr lang="ar-DZ" b="1" dirty="0" smtClean="0">
                <a:latin typeface="Algerian" pitchFamily="82" charset="0"/>
              </a:rPr>
              <a:t>المسيلة</a:t>
            </a:r>
            <a:endParaRPr lang="fr-FR" dirty="0" smtClean="0">
              <a:latin typeface="Algerian" pitchFamily="82" charset="0"/>
            </a:endParaRPr>
          </a:p>
          <a:p>
            <a:pPr algn="r" rtl="1"/>
            <a:r>
              <a:rPr lang="ar-DZ" b="1" dirty="0" smtClean="0">
                <a:latin typeface="Algerian" pitchFamily="82" charset="0"/>
              </a:rPr>
              <a:t>د. كوسة </a:t>
            </a:r>
            <a:r>
              <a:rPr lang="ar-DZ" b="1" dirty="0" err="1" smtClean="0">
                <a:latin typeface="Algerian" pitchFamily="82" charset="0"/>
              </a:rPr>
              <a:t>بوجمعة</a:t>
            </a:r>
            <a:r>
              <a:rPr lang="ar-DZ" b="1" dirty="0" smtClean="0">
                <a:latin typeface="Algerian" pitchFamily="82" charset="0"/>
              </a:rPr>
              <a:t>.... جامعة </a:t>
            </a:r>
            <a:r>
              <a:rPr lang="ar-DZ" b="1" dirty="0" err="1" smtClean="0">
                <a:latin typeface="Algerian" pitchFamily="82" charset="0"/>
              </a:rPr>
              <a:t>سطيف</a:t>
            </a:r>
            <a:endParaRPr lang="fr-FR" dirty="0" smtClean="0">
              <a:latin typeface="Algerian" pitchFamily="82" charset="0"/>
            </a:endParaRPr>
          </a:p>
          <a:p>
            <a:pPr algn="r" rtl="1"/>
            <a:r>
              <a:rPr lang="ar-DZ" b="1" dirty="0" smtClean="0">
                <a:latin typeface="Algerian" pitchFamily="82" charset="0"/>
              </a:rPr>
              <a:t>د.</a:t>
            </a:r>
            <a:r>
              <a:rPr lang="ar-DZ" b="1" dirty="0" err="1" smtClean="0">
                <a:latin typeface="Algerian" pitchFamily="82" charset="0"/>
              </a:rPr>
              <a:t>دباب</a:t>
            </a:r>
            <a:r>
              <a:rPr lang="ar-DZ" b="1" dirty="0" smtClean="0">
                <a:latin typeface="Algerian" pitchFamily="82" charset="0"/>
              </a:rPr>
              <a:t> </a:t>
            </a:r>
            <a:r>
              <a:rPr lang="ar-DZ" b="1" dirty="0" err="1" smtClean="0">
                <a:latin typeface="Algerian" pitchFamily="82" charset="0"/>
              </a:rPr>
              <a:t>زهية</a:t>
            </a:r>
            <a:r>
              <a:rPr lang="ar-DZ" b="1" dirty="0" smtClean="0">
                <a:latin typeface="Algerian" pitchFamily="82" charset="0"/>
              </a:rPr>
              <a:t>.... جامعة </a:t>
            </a:r>
            <a:r>
              <a:rPr lang="ar-DZ" b="1" dirty="0" smtClean="0">
                <a:latin typeface="Algerian" pitchFamily="82" charset="0"/>
              </a:rPr>
              <a:t>بسكرة</a:t>
            </a:r>
            <a:endParaRPr lang="fr-FR" dirty="0" smtClean="0">
              <a:latin typeface="Algerian" pitchFamily="82" charset="0"/>
            </a:endParaRPr>
          </a:p>
          <a:p>
            <a:pPr algn="r" rtl="1"/>
            <a:r>
              <a:rPr lang="ar-DZ" b="1" dirty="0" smtClean="0">
                <a:latin typeface="Algerian" pitchFamily="82" charset="0"/>
              </a:rPr>
              <a:t>.د </a:t>
            </a:r>
            <a:r>
              <a:rPr lang="ar-DZ" b="1" dirty="0" err="1" smtClean="0">
                <a:latin typeface="Algerian" pitchFamily="82" charset="0"/>
              </a:rPr>
              <a:t>بورويس</a:t>
            </a:r>
            <a:r>
              <a:rPr lang="ar-DZ" b="1" dirty="0" smtClean="0">
                <a:latin typeface="Algerian" pitchFamily="82" charset="0"/>
              </a:rPr>
              <a:t> وردة</a:t>
            </a:r>
            <a:r>
              <a:rPr lang="ar-DZ" b="1" dirty="0" smtClean="0">
                <a:latin typeface="Algerian" pitchFamily="82" charset="0"/>
              </a:rPr>
              <a:t>.... جامعة </a:t>
            </a:r>
            <a:r>
              <a:rPr lang="ar-DZ" b="1" dirty="0" err="1" smtClean="0">
                <a:latin typeface="Algerian" pitchFamily="82" charset="0"/>
              </a:rPr>
              <a:t>سكيكدة</a:t>
            </a:r>
            <a:endParaRPr lang="fr-FR" dirty="0" smtClean="0">
              <a:latin typeface="Algerian" pitchFamily="82" charset="0"/>
            </a:endParaRPr>
          </a:p>
          <a:p>
            <a:pPr algn="r" rtl="1"/>
            <a:r>
              <a:rPr lang="ar-DZ" b="1" dirty="0" smtClean="0">
                <a:latin typeface="Algerian" pitchFamily="82" charset="0"/>
              </a:rPr>
              <a:t>د.جرادي  حفصة</a:t>
            </a:r>
            <a:r>
              <a:rPr lang="ar-DZ" b="1" dirty="0" smtClean="0">
                <a:latin typeface="Algerian" pitchFamily="82" charset="0"/>
              </a:rPr>
              <a:t>.... </a:t>
            </a:r>
            <a:r>
              <a:rPr lang="ar-DZ" b="1" dirty="0" smtClean="0">
                <a:latin typeface="Algerian" pitchFamily="82" charset="0"/>
              </a:rPr>
              <a:t>جامعة المسيلة</a:t>
            </a:r>
            <a:endParaRPr lang="fr-FR" dirty="0" smtClean="0">
              <a:latin typeface="Algerian" pitchFamily="82" charset="0"/>
            </a:endParaRPr>
          </a:p>
          <a:p>
            <a:pPr algn="r" rtl="1"/>
            <a:r>
              <a:rPr lang="ar-DZ" b="1" dirty="0" smtClean="0">
                <a:latin typeface="Algerian" pitchFamily="82" charset="0"/>
              </a:rPr>
              <a:t>د.بداوي سفيان</a:t>
            </a:r>
            <a:r>
              <a:rPr lang="ar-DZ" b="1" dirty="0" smtClean="0">
                <a:latin typeface="Algerian" pitchFamily="82" charset="0"/>
              </a:rPr>
              <a:t>.... </a:t>
            </a:r>
            <a:r>
              <a:rPr lang="ar-DZ" b="1" dirty="0" smtClean="0">
                <a:latin typeface="Algerian" pitchFamily="82" charset="0"/>
              </a:rPr>
              <a:t>جامعة المسيلة</a:t>
            </a:r>
            <a:endParaRPr lang="fr-FR" dirty="0" smtClean="0">
              <a:latin typeface="Algerian" pitchFamily="82" charset="0"/>
            </a:endParaRPr>
          </a:p>
          <a:p>
            <a:pPr algn="r" rtl="1"/>
            <a:r>
              <a:rPr lang="ar-DZ" b="1" dirty="0" smtClean="0">
                <a:latin typeface="Algerian" pitchFamily="82" charset="0"/>
              </a:rPr>
              <a:t> </a:t>
            </a:r>
            <a:r>
              <a:rPr lang="ar-DZ" b="1" dirty="0" err="1" smtClean="0">
                <a:latin typeface="Algerian" pitchFamily="82" charset="0"/>
              </a:rPr>
              <a:t>دـ</a:t>
            </a:r>
            <a:r>
              <a:rPr lang="ar-DZ" b="1" dirty="0" smtClean="0">
                <a:latin typeface="Algerian" pitchFamily="82" charset="0"/>
              </a:rPr>
              <a:t> حورية علي الشريف .... جامعة </a:t>
            </a:r>
            <a:r>
              <a:rPr lang="ar-DZ" b="1" dirty="0" smtClean="0">
                <a:latin typeface="Algerian" pitchFamily="82" charset="0"/>
              </a:rPr>
              <a:t>المسيلة</a:t>
            </a:r>
            <a:r>
              <a:rPr lang="ar-DZ" b="1" dirty="0" smtClean="0">
                <a:latin typeface="Algerian" pitchFamily="82" charset="0"/>
              </a:rPr>
              <a:t>   </a:t>
            </a:r>
          </a:p>
          <a:p>
            <a:pPr algn="r" rtl="1"/>
            <a:r>
              <a:rPr lang="ar-DZ" b="1" dirty="0" smtClean="0">
                <a:latin typeface="Algerian" pitchFamily="82" charset="0"/>
              </a:rPr>
              <a:t>  </a:t>
            </a:r>
            <a:r>
              <a:rPr lang="ar-DZ" b="1" dirty="0" err="1" smtClean="0">
                <a:latin typeface="Algerian" pitchFamily="82" charset="0"/>
              </a:rPr>
              <a:t>دـ</a:t>
            </a:r>
            <a:r>
              <a:rPr lang="ar-DZ" b="1" dirty="0" smtClean="0">
                <a:latin typeface="Algerian" pitchFamily="82" charset="0"/>
              </a:rPr>
              <a:t> مريم </a:t>
            </a:r>
            <a:r>
              <a:rPr lang="ar-DZ" b="1" dirty="0" err="1" smtClean="0">
                <a:latin typeface="Algerian" pitchFamily="82" charset="0"/>
              </a:rPr>
              <a:t>شباح</a:t>
            </a:r>
            <a:r>
              <a:rPr lang="ar-DZ" b="1" dirty="0" smtClean="0">
                <a:latin typeface="Algerian" pitchFamily="82" charset="0"/>
              </a:rPr>
              <a:t> </a:t>
            </a:r>
            <a:r>
              <a:rPr lang="ar-DZ" b="1" dirty="0" smtClean="0">
                <a:latin typeface="Algerian" pitchFamily="82" charset="0"/>
              </a:rPr>
              <a:t>... جامعة المسيلة</a:t>
            </a:r>
            <a:r>
              <a:rPr lang="ar-DZ" b="1" dirty="0" smtClean="0">
                <a:latin typeface="Algerian" pitchFamily="82" charset="0"/>
              </a:rPr>
              <a:t>                                                         </a:t>
            </a:r>
          </a:p>
          <a:p>
            <a:pPr algn="r" rtl="1"/>
            <a:r>
              <a:rPr lang="ar-DZ" b="1" dirty="0" smtClean="0">
                <a:latin typeface="Algerian" pitchFamily="82" charset="0"/>
              </a:rPr>
              <a:t>د.</a:t>
            </a:r>
            <a:r>
              <a:rPr lang="ar-DZ" b="1" dirty="0" err="1" smtClean="0">
                <a:latin typeface="Algerian" pitchFamily="82" charset="0"/>
              </a:rPr>
              <a:t>بوخيط</a:t>
            </a:r>
            <a:r>
              <a:rPr lang="ar-DZ" b="1" dirty="0" smtClean="0">
                <a:latin typeface="Algerian" pitchFamily="82" charset="0"/>
              </a:rPr>
              <a:t> </a:t>
            </a:r>
            <a:r>
              <a:rPr lang="ar-DZ" b="1" dirty="0" smtClean="0">
                <a:latin typeface="Algerian" pitchFamily="82" charset="0"/>
              </a:rPr>
              <a:t>سليمة </a:t>
            </a:r>
            <a:r>
              <a:rPr lang="ar-DZ" b="1" dirty="0" smtClean="0">
                <a:latin typeface="Algerian" pitchFamily="82" charset="0"/>
              </a:rPr>
              <a:t>... جامعة المسيلة                                 </a:t>
            </a:r>
            <a:endParaRPr lang="fr-FR" dirty="0">
              <a:latin typeface="Algerian" pitchFamily="82" charset="0"/>
            </a:endParaRPr>
          </a:p>
        </p:txBody>
      </p:sp>
      <p:sp>
        <p:nvSpPr>
          <p:cNvPr id="5" name="عنصر نائب للنص 4"/>
          <p:cNvSpPr>
            <a:spLocks noGrp="1"/>
          </p:cNvSpPr>
          <p:nvPr>
            <p:ph type="body" sz="quarter" idx="3"/>
          </p:nvPr>
        </p:nvSpPr>
        <p:spPr/>
        <p:txBody>
          <a:bodyPr/>
          <a:lstStyle/>
          <a:p>
            <a:pPr rtl="1"/>
            <a:r>
              <a:rPr lang="ar-DZ" dirty="0" smtClean="0"/>
              <a:t>الهيئة المشرفة على الملتقى:</a:t>
            </a:r>
            <a:endParaRPr lang="fr-FR" dirty="0" smtClean="0"/>
          </a:p>
        </p:txBody>
      </p:sp>
      <p:sp>
        <p:nvSpPr>
          <p:cNvPr id="6" name="عنصر نائب للمحتوى 5"/>
          <p:cNvSpPr>
            <a:spLocks noGrp="1"/>
          </p:cNvSpPr>
          <p:nvPr>
            <p:ph sz="quarter" idx="4"/>
          </p:nvPr>
        </p:nvSpPr>
        <p:spPr/>
        <p:txBody>
          <a:bodyPr>
            <a:normAutofit fontScale="70000" lnSpcReduction="20000"/>
          </a:bodyPr>
          <a:lstStyle/>
          <a:p>
            <a:pPr algn="r" rtl="1"/>
            <a:r>
              <a:rPr lang="ar-DZ" sz="3200" b="1" dirty="0" smtClean="0"/>
              <a:t>المدير </a:t>
            </a:r>
            <a:r>
              <a:rPr lang="ar-DZ" sz="3200" b="1" dirty="0" smtClean="0"/>
              <a:t>الشرفي للملتقى الوطني:</a:t>
            </a:r>
            <a:endParaRPr lang="fr-FR" sz="3200" dirty="0" smtClean="0"/>
          </a:p>
          <a:p>
            <a:pPr algn="r" rtl="1"/>
            <a:r>
              <a:rPr lang="ar-DZ" sz="3200" b="1" dirty="0" smtClean="0"/>
              <a:t>أ.د. </a:t>
            </a:r>
            <a:r>
              <a:rPr lang="ar-DZ" sz="3200" b="1" dirty="0" err="1" smtClean="0"/>
              <a:t>عمور</a:t>
            </a:r>
            <a:r>
              <a:rPr lang="ar-DZ" sz="3200" b="1" dirty="0" smtClean="0"/>
              <a:t> عمر</a:t>
            </a:r>
            <a:endParaRPr lang="fr-FR" sz="3200" dirty="0" smtClean="0"/>
          </a:p>
          <a:p>
            <a:pPr algn="r" rtl="1"/>
            <a:r>
              <a:rPr lang="ar-DZ" sz="3200" b="1" dirty="0" smtClean="0"/>
              <a:t>رئيس الملتقى الوطني:</a:t>
            </a:r>
            <a:endParaRPr lang="fr-FR" sz="3200" dirty="0" smtClean="0"/>
          </a:p>
          <a:p>
            <a:pPr algn="r" rtl="1"/>
            <a:r>
              <a:rPr lang="ar-DZ" sz="3200" b="1" dirty="0" smtClean="0"/>
              <a:t>د. بن خالد جمال</a:t>
            </a:r>
            <a:endParaRPr lang="fr-FR" sz="3200" dirty="0" smtClean="0"/>
          </a:p>
          <a:p>
            <a:pPr algn="r" rtl="1"/>
            <a:r>
              <a:rPr lang="ar-DZ" sz="3200" b="1" dirty="0" smtClean="0"/>
              <a:t>رئيس اللجنة العلمية الملتقى الوطني:</a:t>
            </a:r>
            <a:endParaRPr lang="fr-FR" sz="3200" dirty="0" smtClean="0"/>
          </a:p>
          <a:p>
            <a:pPr algn="r" rtl="1"/>
            <a:r>
              <a:rPr lang="ar-DZ" sz="3200" b="1" dirty="0" smtClean="0"/>
              <a:t>د. بلوم </a:t>
            </a:r>
            <a:r>
              <a:rPr lang="ar-DZ" sz="3200" b="1" dirty="0" err="1" smtClean="0"/>
              <a:t>اسمهان</a:t>
            </a:r>
            <a:endParaRPr lang="ar-DZ" sz="3200"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Words>
  <Application>Microsoft Office PowerPoint</Application>
  <PresentationFormat>عرض على الشاشة (9:16)‏</PresentationFormat>
  <Paragraphs>60</Paragraphs>
  <Slides>6</Slides>
  <Notes>0</Notes>
  <HiddenSlides>0</HiddenSlides>
  <MMClips>0</MMClips>
  <ScaleCrop>false</ScaleCrop>
  <HeadingPairs>
    <vt:vector size="4" baseType="variant">
      <vt:variant>
        <vt:lpstr>سمة</vt:lpstr>
      </vt:variant>
      <vt:variant>
        <vt:i4>1</vt:i4>
      </vt:variant>
      <vt:variant>
        <vt:lpstr>عناوين الشرائح</vt:lpstr>
      </vt:variant>
      <vt:variant>
        <vt:i4>6</vt:i4>
      </vt:variant>
    </vt:vector>
  </HeadingPairs>
  <TitlesOfParts>
    <vt:vector size="7" baseType="lpstr">
      <vt:lpstr>Office Theme</vt:lpstr>
      <vt:lpstr>  آليات الضبط الاجتماعي ومظاهر الانفلات في المجتمع الجزائري.</vt:lpstr>
      <vt:lpstr>إشكالية الملتقى :</vt:lpstr>
      <vt:lpstr>أهداف الملتقى</vt:lpstr>
      <vt:lpstr>محاور الملتقى                  </vt:lpstr>
      <vt:lpstr>Slide Title</vt:lpstr>
      <vt:lpstr>الشريحة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2020-02-23T17:50:25Z</dcterms:modified>
</cp:coreProperties>
</file>