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69" r:id="rId3"/>
    <p:sldId id="296" r:id="rId4"/>
    <p:sldId id="270" r:id="rId5"/>
    <p:sldId id="295" r:id="rId6"/>
    <p:sldId id="280" r:id="rId7"/>
    <p:sldId id="277" r:id="rId8"/>
    <p:sldId id="271" r:id="rId9"/>
    <p:sldId id="272" r:id="rId10"/>
    <p:sldId id="294" r:id="rId11"/>
    <p:sldId id="273" r:id="rId12"/>
    <p:sldId id="274"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5ADE1C9-5CD4-4453-B0C4-7C56768CED77}" type="datetimeFigureOut">
              <a:rPr lang="fr-FR" smtClean="0"/>
              <a:pPr/>
              <a:t>12/02/2020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57F988-581D-4062-896F-497DA4F123F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5ADE1C9-5CD4-4453-B0C4-7C56768CED77}" type="datetimeFigureOut">
              <a:rPr lang="fr-FR" smtClean="0"/>
              <a:pPr/>
              <a:t>12/02/2020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57F988-581D-4062-896F-497DA4F123F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5ADE1C9-5CD4-4453-B0C4-7C56768CED77}" type="datetimeFigureOut">
              <a:rPr lang="fr-FR" smtClean="0"/>
              <a:pPr/>
              <a:t>12/02/2020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57F988-581D-4062-896F-497DA4F123F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5ADE1C9-5CD4-4453-B0C4-7C56768CED77}" type="datetimeFigureOut">
              <a:rPr lang="fr-FR" smtClean="0"/>
              <a:pPr/>
              <a:t>12/02/2020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57F988-581D-4062-896F-497DA4F123F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5ADE1C9-5CD4-4453-B0C4-7C56768CED77}" type="datetimeFigureOut">
              <a:rPr lang="fr-FR" smtClean="0"/>
              <a:pPr/>
              <a:t>12/02/2020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57F988-581D-4062-896F-497DA4F123F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5ADE1C9-5CD4-4453-B0C4-7C56768CED77}" type="datetimeFigureOut">
              <a:rPr lang="fr-FR" smtClean="0"/>
              <a:pPr/>
              <a:t>12/02/2020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157F988-581D-4062-896F-497DA4F123F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5ADE1C9-5CD4-4453-B0C4-7C56768CED77}" type="datetimeFigureOut">
              <a:rPr lang="fr-FR" smtClean="0"/>
              <a:pPr/>
              <a:t>12/02/2020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157F988-581D-4062-896F-497DA4F123F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5ADE1C9-5CD4-4453-B0C4-7C56768CED77}" type="datetimeFigureOut">
              <a:rPr lang="fr-FR" smtClean="0"/>
              <a:pPr/>
              <a:t>12/02/2020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157F988-581D-4062-896F-497DA4F123F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5ADE1C9-5CD4-4453-B0C4-7C56768CED77}" type="datetimeFigureOut">
              <a:rPr lang="fr-FR" smtClean="0"/>
              <a:pPr/>
              <a:t>12/02/2020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157F988-581D-4062-896F-497DA4F123F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5ADE1C9-5CD4-4453-B0C4-7C56768CED77}" type="datetimeFigureOut">
              <a:rPr lang="fr-FR" smtClean="0"/>
              <a:pPr/>
              <a:t>12/02/2020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157F988-581D-4062-896F-497DA4F123F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5ADE1C9-5CD4-4453-B0C4-7C56768CED77}" type="datetimeFigureOut">
              <a:rPr lang="fr-FR" smtClean="0"/>
              <a:pPr/>
              <a:t>12/02/2020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157F988-581D-4062-896F-497DA4F123F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ADE1C9-5CD4-4453-B0C4-7C56768CED77}" type="datetimeFigureOut">
              <a:rPr lang="fr-FR" smtClean="0"/>
              <a:pPr/>
              <a:t>12/02/2020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57F988-581D-4062-896F-497DA4F123F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a:solidFill>
            <a:schemeClr val="accent4">
              <a:lumMod val="20000"/>
              <a:lumOff val="80000"/>
            </a:schemeClr>
          </a:solidFill>
        </p:spPr>
        <p:txBody>
          <a:bodyPr>
            <a:normAutofit/>
          </a:bodyPr>
          <a:lstStyle/>
          <a:p>
            <a:pPr algn="ctr">
              <a:buNone/>
            </a:pPr>
            <a:r>
              <a:rPr lang="en-US" sz="6600" b="1" dirty="0" smtClean="0">
                <a:solidFill>
                  <a:srgbClr val="C00000"/>
                </a:solidFill>
              </a:rPr>
              <a:t>II. Dell </a:t>
            </a:r>
            <a:r>
              <a:rPr lang="en-US" sz="6600" b="1" dirty="0" err="1" smtClean="0">
                <a:solidFill>
                  <a:srgbClr val="C00000"/>
                </a:solidFill>
              </a:rPr>
              <a:t>Hymes</a:t>
            </a:r>
            <a:endParaRPr lang="en-US" sz="6600" b="1" dirty="0" smtClean="0">
              <a:solidFill>
                <a:srgbClr val="C00000"/>
              </a:solidFill>
            </a:endParaRPr>
          </a:p>
          <a:p>
            <a:pPr algn="ctr">
              <a:buNone/>
            </a:pPr>
            <a:r>
              <a:rPr lang="en-US" sz="6600" b="1" dirty="0" smtClean="0">
                <a:solidFill>
                  <a:srgbClr val="C00000"/>
                </a:solidFill>
              </a:rPr>
              <a:t>1962  ----1974</a:t>
            </a:r>
            <a:endParaRPr lang="fr-FR" sz="6600" b="1"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1">
              <a:lumMod val="20000"/>
              <a:lumOff val="80000"/>
            </a:schemeClr>
          </a:solidFill>
        </p:spPr>
        <p:txBody>
          <a:bodyPr>
            <a:normAutofit/>
          </a:bodyPr>
          <a:lstStyle/>
          <a:p>
            <a:pPr algn="just">
              <a:buNone/>
            </a:pPr>
            <a:r>
              <a:rPr lang="en-US" b="1" dirty="0" smtClean="0"/>
              <a:t>         In contrast to more formal descriptions of language as inherently </a:t>
            </a:r>
            <a:r>
              <a:rPr lang="en-US" dirty="0" smtClean="0"/>
              <a:t>coherent systems, the focus of </a:t>
            </a:r>
            <a:r>
              <a:rPr lang="en-US" dirty="0" err="1" smtClean="0"/>
              <a:t>Hymes’s</a:t>
            </a:r>
            <a:r>
              <a:rPr lang="en-US" dirty="0" smtClean="0"/>
              <a:t> approach is on capturing the conventional patterns of language used by members of particular </a:t>
            </a:r>
            <a:r>
              <a:rPr lang="en-US" dirty="0" err="1" smtClean="0"/>
              <a:t>sociocultural</a:t>
            </a:r>
            <a:r>
              <a:rPr lang="en-US" dirty="0" smtClean="0"/>
              <a:t> groups as they participate in their everyday communicative activities, with the goal of such research being not to seek ‘the replication of uniformity, but the organization of diversity’ (</a:t>
            </a:r>
            <a:r>
              <a:rPr lang="en-US" dirty="0" err="1" smtClean="0"/>
              <a:t>Hornberger</a:t>
            </a:r>
            <a:r>
              <a:rPr lang="en-US" dirty="0" smtClean="0"/>
              <a:t>, 2009).</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001156" cy="6858000"/>
          </a:xfrm>
          <a:solidFill>
            <a:schemeClr val="accent5">
              <a:lumMod val="20000"/>
              <a:lumOff val="80000"/>
            </a:schemeClr>
          </a:solidFill>
        </p:spPr>
        <p:txBody>
          <a:bodyPr>
            <a:normAutofit/>
          </a:bodyPr>
          <a:lstStyle/>
          <a:p>
            <a:pPr algn="just">
              <a:buNone/>
            </a:pPr>
            <a:endParaRPr lang="en-US" dirty="0" smtClean="0"/>
          </a:p>
          <a:p>
            <a:pPr algn="just">
              <a:buNone/>
            </a:pPr>
            <a:r>
              <a:rPr lang="en-US" dirty="0"/>
              <a:t> </a:t>
            </a:r>
            <a:r>
              <a:rPr lang="en-US" dirty="0" smtClean="0"/>
              <a:t>          A </a:t>
            </a:r>
            <a:r>
              <a:rPr lang="en-US" dirty="0"/>
              <a:t>great deal of research, particularly in the </a:t>
            </a:r>
            <a:r>
              <a:rPr lang="en-US" dirty="0" smtClean="0"/>
              <a:t>fields </a:t>
            </a:r>
            <a:r>
              <a:rPr lang="en-US" dirty="0"/>
              <a:t>of linguistic </a:t>
            </a:r>
            <a:r>
              <a:rPr lang="en-US" dirty="0" smtClean="0"/>
              <a:t>anthropology, communication</a:t>
            </a:r>
            <a:r>
              <a:rPr lang="en-US" dirty="0"/>
              <a:t>, and education, has used this approach to </a:t>
            </a:r>
            <a:r>
              <a:rPr lang="en-US" dirty="0" smtClean="0"/>
              <a:t>investigate a </a:t>
            </a:r>
            <a:r>
              <a:rPr lang="en-US" dirty="0"/>
              <a:t>wide range of communicative events and activities of many </a:t>
            </a:r>
            <a:r>
              <a:rPr lang="en-US" dirty="0" smtClean="0"/>
              <a:t>different groups </a:t>
            </a:r>
            <a:r>
              <a:rPr lang="en-US" dirty="0"/>
              <a:t>and communities. </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bg1"/>
          </a:solidFill>
        </p:spPr>
        <p:txBody>
          <a:bodyPr>
            <a:normAutofit lnSpcReduction="10000"/>
          </a:bodyPr>
          <a:lstStyle/>
          <a:p>
            <a:pPr algn="just">
              <a:buNone/>
            </a:pPr>
            <a:r>
              <a:rPr lang="en-US" dirty="0" smtClean="0"/>
              <a:t>   The </a:t>
            </a:r>
            <a:r>
              <a:rPr lang="en-US" dirty="0"/>
              <a:t>conceptual base of an ethnography of speaking</a:t>
            </a:r>
          </a:p>
          <a:p>
            <a:pPr>
              <a:buNone/>
            </a:pPr>
            <a:r>
              <a:rPr lang="en-US" dirty="0"/>
              <a:t>Now it is desirable . . . to take as a working </a:t>
            </a:r>
            <a:r>
              <a:rPr lang="en-US" dirty="0" smtClean="0"/>
              <a:t>framework:</a:t>
            </a:r>
          </a:p>
          <a:p>
            <a:pPr>
              <a:buNone/>
            </a:pPr>
            <a:r>
              <a:rPr lang="en-US" dirty="0" smtClean="0"/>
              <a:t>1.  the </a:t>
            </a:r>
            <a:r>
              <a:rPr lang="en-US" dirty="0"/>
              <a:t>speech of </a:t>
            </a:r>
            <a:r>
              <a:rPr lang="en-US" dirty="0" smtClean="0"/>
              <a:t>a group </a:t>
            </a:r>
            <a:r>
              <a:rPr lang="en-US" dirty="0"/>
              <a:t>constitutes a system; </a:t>
            </a:r>
            <a:endParaRPr lang="en-US" dirty="0" smtClean="0"/>
          </a:p>
          <a:p>
            <a:pPr algn="just">
              <a:buNone/>
            </a:pPr>
            <a:r>
              <a:rPr lang="en-US" dirty="0" smtClean="0"/>
              <a:t>2</a:t>
            </a:r>
            <a:r>
              <a:rPr lang="en-US" dirty="0"/>
              <a:t>. speech and language vary cross-culturally </a:t>
            </a:r>
            <a:r>
              <a:rPr lang="en-US" dirty="0" smtClean="0"/>
              <a:t>in function</a:t>
            </a:r>
            <a:r>
              <a:rPr lang="en-US" dirty="0"/>
              <a:t>; </a:t>
            </a:r>
            <a:endParaRPr lang="en-US" dirty="0" smtClean="0"/>
          </a:p>
          <a:p>
            <a:pPr algn="just">
              <a:buNone/>
            </a:pPr>
            <a:r>
              <a:rPr lang="en-US" dirty="0" smtClean="0"/>
              <a:t>3</a:t>
            </a:r>
            <a:r>
              <a:rPr lang="en-US" dirty="0"/>
              <a:t>. the speech activity of a community is the primary object of </a:t>
            </a:r>
            <a:r>
              <a:rPr lang="en-US" dirty="0" smtClean="0"/>
              <a:t>attention. A </a:t>
            </a:r>
            <a:r>
              <a:rPr lang="en-US" dirty="0"/>
              <a:t>descriptive grammar deals with this speech activity in one frame </a:t>
            </a:r>
            <a:r>
              <a:rPr lang="en-US" dirty="0" smtClean="0"/>
              <a:t>of reference</a:t>
            </a:r>
            <a:r>
              <a:rPr lang="en-US" dirty="0"/>
              <a:t>, an ethnography of speaking in another. So (what amounts to </a:t>
            </a:r>
            <a:r>
              <a:rPr lang="en-US" dirty="0" smtClean="0"/>
              <a:t>a corollary</a:t>
            </a:r>
            <a:r>
              <a:rPr lang="en-US" dirty="0"/>
              <a:t>, 3b), the latter must in fact include the former.</a:t>
            </a:r>
          </a:p>
          <a:p>
            <a:pPr algn="just">
              <a:buNone/>
            </a:pPr>
            <a:r>
              <a:rPr lang="fr-FR" b="1" dirty="0">
                <a:solidFill>
                  <a:srgbClr val="C00000"/>
                </a:solidFill>
              </a:rPr>
              <a:t>Hymes (</a:t>
            </a:r>
            <a:r>
              <a:rPr lang="fr-FR" b="1" dirty="0" smtClean="0">
                <a:solidFill>
                  <a:srgbClr val="C00000"/>
                </a:solidFill>
              </a:rPr>
              <a:t>1962)</a:t>
            </a:r>
            <a:endParaRPr lang="fr-FR" b="1"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5">
              <a:lumMod val="20000"/>
              <a:lumOff val="80000"/>
            </a:schemeClr>
          </a:solidFill>
        </p:spPr>
        <p:txBody>
          <a:bodyPr>
            <a:normAutofit/>
          </a:bodyPr>
          <a:lstStyle/>
          <a:p>
            <a:pPr>
              <a:buNone/>
            </a:pPr>
            <a:r>
              <a:rPr lang="fr-FR" b="1" dirty="0">
                <a:solidFill>
                  <a:srgbClr val="C00000"/>
                </a:solidFill>
              </a:rPr>
              <a:t>A </a:t>
            </a:r>
            <a:r>
              <a:rPr lang="fr-FR" b="1" dirty="0" err="1">
                <a:solidFill>
                  <a:srgbClr val="C00000"/>
                </a:solidFill>
              </a:rPr>
              <a:t>socially</a:t>
            </a:r>
            <a:r>
              <a:rPr lang="fr-FR" b="1" dirty="0">
                <a:solidFill>
                  <a:srgbClr val="C00000"/>
                </a:solidFill>
              </a:rPr>
              <a:t> </a:t>
            </a:r>
            <a:r>
              <a:rPr lang="fr-FR" b="1" dirty="0" err="1">
                <a:solidFill>
                  <a:srgbClr val="C00000"/>
                </a:solidFill>
              </a:rPr>
              <a:t>constituted</a:t>
            </a:r>
            <a:r>
              <a:rPr lang="fr-FR" b="1" dirty="0">
                <a:solidFill>
                  <a:srgbClr val="C00000"/>
                </a:solidFill>
              </a:rPr>
              <a:t> </a:t>
            </a:r>
            <a:r>
              <a:rPr lang="fr-FR" b="1" dirty="0" err="1">
                <a:solidFill>
                  <a:srgbClr val="C00000"/>
                </a:solidFill>
              </a:rPr>
              <a:t>linguistics</a:t>
            </a:r>
            <a:endParaRPr lang="fr-FR" b="1" dirty="0">
              <a:solidFill>
                <a:srgbClr val="C00000"/>
              </a:solidFill>
            </a:endParaRPr>
          </a:p>
          <a:p>
            <a:pPr>
              <a:buNone/>
            </a:pPr>
            <a:endParaRPr lang="en-US" dirty="0" smtClean="0"/>
          </a:p>
          <a:p>
            <a:pPr algn="just">
              <a:buNone/>
            </a:pPr>
            <a:r>
              <a:rPr lang="en-US" dirty="0" smtClean="0"/>
              <a:t>           A </a:t>
            </a:r>
            <a:r>
              <a:rPr lang="en-US" dirty="0"/>
              <a:t>similar connection between language and culture can be found in </a:t>
            </a:r>
            <a:r>
              <a:rPr lang="en-US" dirty="0" smtClean="0"/>
              <a:t>the work </a:t>
            </a:r>
            <a:r>
              <a:rPr lang="en-US" dirty="0"/>
              <a:t>of Dell </a:t>
            </a:r>
            <a:r>
              <a:rPr lang="en-US" dirty="0" err="1"/>
              <a:t>Hymes</a:t>
            </a:r>
            <a:r>
              <a:rPr lang="en-US" dirty="0"/>
              <a:t> (1962, 1964, 1971, 1972a, b, 1974), another </a:t>
            </a:r>
            <a:r>
              <a:rPr lang="en-US" dirty="0" smtClean="0"/>
              <a:t>linguistic anthropologist</a:t>
            </a:r>
            <a:r>
              <a:rPr lang="en-US" dirty="0"/>
              <a:t>. </a:t>
            </a:r>
            <a:endParaRPr lang="en-US" dirty="0" smtClean="0"/>
          </a:p>
          <a:p>
            <a:pPr algn="just">
              <a:buNone/>
            </a:pPr>
            <a:endParaRPr lang="en-US" dirty="0"/>
          </a:p>
          <a:p>
            <a:pPr algn="just">
              <a:buNone/>
            </a:pPr>
            <a:r>
              <a:rPr lang="en-US" sz="4000" b="1" dirty="0" smtClean="0"/>
              <a:t>      Hymes </a:t>
            </a:r>
            <a:r>
              <a:rPr lang="en-US" sz="4000" b="1" dirty="0"/>
              <a:t>developed a </a:t>
            </a:r>
            <a:r>
              <a:rPr lang="en-US" sz="4000" b="1" dirty="0" smtClean="0"/>
              <a:t>conceptualization </a:t>
            </a:r>
            <a:r>
              <a:rPr lang="en-US" sz="4000" b="1" dirty="0"/>
              <a:t>of </a:t>
            </a:r>
            <a:r>
              <a:rPr lang="en-US" sz="4000" b="1" dirty="0" smtClean="0"/>
              <a:t>language as </a:t>
            </a:r>
            <a:r>
              <a:rPr lang="en-US" sz="4000" b="1" dirty="0"/>
              <a:t>context-embedded social </a:t>
            </a:r>
            <a:r>
              <a:rPr lang="en-US" sz="4000" b="1" dirty="0" smtClean="0"/>
              <a:t>action.</a:t>
            </a:r>
            <a:endParaRPr lang="fr-FR" sz="4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5">
              <a:lumMod val="20000"/>
              <a:lumOff val="80000"/>
            </a:schemeClr>
          </a:solidFill>
        </p:spPr>
        <p:txBody>
          <a:bodyPr>
            <a:normAutofit/>
          </a:bodyPr>
          <a:lstStyle/>
          <a:p>
            <a:pPr algn="just">
              <a:buNone/>
            </a:pPr>
            <a:r>
              <a:rPr lang="en-US" dirty="0" smtClean="0"/>
              <a:t>       </a:t>
            </a:r>
          </a:p>
          <a:p>
            <a:pPr algn="just">
              <a:buNone/>
            </a:pPr>
            <a:r>
              <a:rPr lang="en-US" dirty="0" smtClean="0"/>
              <a:t>           According to Noam Chomsky’s (1957, 1965) theory of language. </a:t>
            </a:r>
          </a:p>
          <a:p>
            <a:pPr algn="just">
              <a:buNone/>
            </a:pPr>
            <a:endParaRPr lang="en-US" dirty="0" smtClean="0"/>
          </a:p>
          <a:p>
            <a:pPr algn="just">
              <a:buNone/>
            </a:pPr>
            <a:r>
              <a:rPr lang="en-US" dirty="0" smtClean="0"/>
              <a:t>       In keeping with a formalist perspective, Chomsky </a:t>
            </a:r>
            <a:r>
              <a:rPr lang="en-US" dirty="0" err="1" smtClean="0"/>
              <a:t>conceptualised</a:t>
            </a:r>
            <a:r>
              <a:rPr lang="en-US" dirty="0" smtClean="0"/>
              <a:t> language as </a:t>
            </a:r>
            <a:r>
              <a:rPr lang="en-US" b="1" dirty="0" smtClean="0"/>
              <a:t>a fixed, universal property of the human mind containing </a:t>
            </a:r>
            <a:r>
              <a:rPr lang="en-US" b="1" dirty="0" err="1" smtClean="0"/>
              <a:t>internalised</a:t>
            </a:r>
            <a:r>
              <a:rPr lang="en-US" b="1" dirty="0" smtClean="0"/>
              <a:t> sets of principles from which language-specific grammatical rules could be derived, and thus describable in context-free, </a:t>
            </a:r>
            <a:r>
              <a:rPr lang="fr-FR" b="1" dirty="0" smtClean="0"/>
              <a:t>invariant </a:t>
            </a:r>
            <a:r>
              <a:rPr lang="fr-FR" b="1" dirty="0" err="1" smtClean="0"/>
              <a:t>terms</a:t>
            </a:r>
            <a:r>
              <a:rPr lang="fr-FR" b="1" dirty="0" smtClean="0"/>
              <a:t>.</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5">
              <a:lumMod val="20000"/>
              <a:lumOff val="80000"/>
            </a:schemeClr>
          </a:solidFill>
        </p:spPr>
        <p:txBody>
          <a:bodyPr>
            <a:normAutofit/>
          </a:bodyPr>
          <a:lstStyle/>
          <a:p>
            <a:pPr algn="just">
              <a:buNone/>
            </a:pPr>
            <a:r>
              <a:rPr lang="en-US" dirty="0" smtClean="0"/>
              <a:t>        </a:t>
            </a:r>
          </a:p>
          <a:p>
            <a:pPr algn="just">
              <a:buNone/>
            </a:pPr>
            <a:r>
              <a:rPr lang="en-US" dirty="0"/>
              <a:t> </a:t>
            </a:r>
            <a:r>
              <a:rPr lang="en-US" dirty="0" smtClean="0"/>
              <a:t>         Hymes </a:t>
            </a:r>
            <a:r>
              <a:rPr lang="en-US" dirty="0"/>
              <a:t>regarded this view </a:t>
            </a:r>
            <a:r>
              <a:rPr lang="en-US" b="1" dirty="0"/>
              <a:t>of language as too restrictive</a:t>
            </a:r>
            <a:r>
              <a:rPr lang="en-US" dirty="0"/>
              <a:t> in that it did </a:t>
            </a:r>
            <a:r>
              <a:rPr lang="en-US" dirty="0" smtClean="0"/>
              <a:t>not,  in </a:t>
            </a:r>
            <a:r>
              <a:rPr lang="en-US" dirty="0"/>
              <a:t>fact </a:t>
            </a:r>
            <a:r>
              <a:rPr lang="en-US" b="1" dirty="0"/>
              <a:t>could not, account for the social knowledge we rely on to </a:t>
            </a:r>
            <a:r>
              <a:rPr lang="en-US" b="1" dirty="0" smtClean="0"/>
              <a:t>produce and </a:t>
            </a:r>
            <a:r>
              <a:rPr lang="en-US" b="1" dirty="0"/>
              <a:t>interpret utterances appropriate to the particular contexts in </a:t>
            </a:r>
            <a:r>
              <a:rPr lang="en-US" b="1" dirty="0" smtClean="0"/>
              <a:t>which they </a:t>
            </a:r>
            <a:r>
              <a:rPr lang="en-US" b="1" dirty="0"/>
              <a:t>occur</a:t>
            </a:r>
            <a:r>
              <a:rPr lang="en-US" b="1"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85728"/>
            <a:ext cx="8858312" cy="6357982"/>
          </a:xfrm>
          <a:solidFill>
            <a:schemeClr val="accent5">
              <a:lumMod val="20000"/>
              <a:lumOff val="80000"/>
            </a:schemeClr>
          </a:solidFill>
        </p:spPr>
        <p:txBody>
          <a:bodyPr/>
          <a:lstStyle/>
          <a:p>
            <a:pPr>
              <a:buNone/>
            </a:pPr>
            <a:r>
              <a:rPr lang="fr-FR" dirty="0" smtClean="0"/>
              <a:t>  </a:t>
            </a:r>
          </a:p>
          <a:p>
            <a:pPr algn="just">
              <a:buNone/>
            </a:pPr>
            <a:r>
              <a:rPr lang="fr-FR" dirty="0" smtClean="0"/>
              <a:t>          </a:t>
            </a:r>
            <a:r>
              <a:rPr lang="en-US" dirty="0" smtClean="0"/>
              <a:t> He noted, </a:t>
            </a:r>
            <a:r>
              <a:rPr lang="en-US" b="1" dirty="0" smtClean="0">
                <a:solidFill>
                  <a:srgbClr val="C00000"/>
                </a:solidFill>
              </a:rPr>
              <a:t>‘it is not enough for the child to be able to produce  any grammatical utterance. It would have to remain speechless if it could not decide which grammatical utterance here and now, if it could not connect utterances to their contexts of use’ </a:t>
            </a:r>
            <a:r>
              <a:rPr lang="en-US" dirty="0" smtClean="0"/>
              <a:t>.</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5">
              <a:lumMod val="20000"/>
              <a:lumOff val="80000"/>
            </a:schemeClr>
          </a:solidFill>
        </p:spPr>
        <p:txBody>
          <a:bodyPr>
            <a:normAutofit/>
          </a:bodyPr>
          <a:lstStyle/>
          <a:p>
            <a:pPr algn="just">
              <a:buNone/>
            </a:pPr>
            <a:r>
              <a:rPr lang="en-US" dirty="0" smtClean="0"/>
              <a:t>            </a:t>
            </a:r>
          </a:p>
          <a:p>
            <a:pPr algn="just">
              <a:buNone/>
            </a:pPr>
            <a:r>
              <a:rPr lang="en-US" dirty="0"/>
              <a:t> </a:t>
            </a:r>
            <a:r>
              <a:rPr lang="en-US" dirty="0" smtClean="0"/>
              <a:t>          </a:t>
            </a:r>
            <a:r>
              <a:rPr lang="en-US" b="1" dirty="0" smtClean="0">
                <a:solidFill>
                  <a:srgbClr val="C00000"/>
                </a:solidFill>
              </a:rPr>
              <a:t>It is this social knowledge</a:t>
            </a:r>
            <a:r>
              <a:rPr lang="en-US" dirty="0" smtClean="0"/>
              <a:t>, </a:t>
            </a:r>
            <a:r>
              <a:rPr lang="en-US" dirty="0" err="1" smtClean="0"/>
              <a:t>Hymes</a:t>
            </a:r>
            <a:r>
              <a:rPr lang="en-US" dirty="0" smtClean="0"/>
              <a:t> argued, </a:t>
            </a:r>
            <a:r>
              <a:rPr lang="en-US" b="1" dirty="0" smtClean="0">
                <a:solidFill>
                  <a:srgbClr val="C00000"/>
                </a:solidFill>
              </a:rPr>
              <a:t>that shapes and gives meaning to linguistic forms. Because involvement in the communicative activities of our everyday lives is usually with others who share our expectations, these links are often difficult to see.</a:t>
            </a:r>
            <a:r>
              <a:rPr lang="en-US" dirty="0" smtClean="0"/>
              <a:t> </a:t>
            </a:r>
          </a:p>
          <a:p>
            <a:pPr algn="just">
              <a:buNone/>
            </a:pPr>
            <a:endParaRPr lang="en-US" dirty="0" smtClean="0"/>
          </a:p>
          <a:p>
            <a:pPr algn="just">
              <a:buNone/>
            </a:pPr>
            <a:endParaRPr lang="en-US" dirty="0" smtClean="0"/>
          </a:p>
          <a:p>
            <a:pPr algn="just">
              <a:buNone/>
            </a:pPr>
            <a:r>
              <a:rPr lang="en-US" dirty="0" smtClean="0"/>
              <a:t>          However, although it may be difficult to perceive their vitality, they cannot be considered insignificant to the accomplishment of our everyday lives.</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5">
              <a:lumMod val="20000"/>
              <a:lumOff val="80000"/>
            </a:schemeClr>
          </a:solidFill>
        </p:spPr>
        <p:txBody>
          <a:bodyPr/>
          <a:lstStyle/>
          <a:p>
            <a:pPr algn="just">
              <a:buNone/>
            </a:pPr>
            <a:r>
              <a:rPr lang="en-US" dirty="0" smtClean="0"/>
              <a:t>         </a:t>
            </a:r>
          </a:p>
          <a:p>
            <a:pPr algn="just">
              <a:buNone/>
            </a:pPr>
            <a:r>
              <a:rPr lang="en-US" dirty="0"/>
              <a:t> </a:t>
            </a:r>
            <a:r>
              <a:rPr lang="en-US" dirty="0" smtClean="0"/>
              <a:t>      Thus, Hymes called for ………………………a more adequate theory of language that could account for the </a:t>
            </a:r>
            <a:r>
              <a:rPr lang="en-US" dirty="0" err="1" smtClean="0"/>
              <a:t>sociocultural</a:t>
            </a:r>
            <a:r>
              <a:rPr lang="en-US" dirty="0" smtClean="0"/>
              <a:t> knowledge that we draw on when using our linguistic resources so that they are considered structurally sound, referentially accurate and contextually appropriate within the different groups and communities to which we belong.</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5">
              <a:lumMod val="20000"/>
              <a:lumOff val="80000"/>
            </a:schemeClr>
          </a:solidFill>
        </p:spPr>
        <p:txBody>
          <a:bodyPr>
            <a:normAutofit/>
          </a:bodyPr>
          <a:lstStyle/>
          <a:p>
            <a:pPr>
              <a:buNone/>
            </a:pPr>
            <a:r>
              <a:rPr lang="fr-FR" b="1" dirty="0" err="1">
                <a:solidFill>
                  <a:srgbClr val="C00000"/>
                </a:solidFill>
              </a:rPr>
              <a:t>Socially</a:t>
            </a:r>
            <a:r>
              <a:rPr lang="fr-FR" b="1" dirty="0">
                <a:solidFill>
                  <a:srgbClr val="C00000"/>
                </a:solidFill>
              </a:rPr>
              <a:t> </a:t>
            </a:r>
            <a:r>
              <a:rPr lang="fr-FR" b="1" dirty="0" err="1">
                <a:solidFill>
                  <a:srgbClr val="C00000"/>
                </a:solidFill>
              </a:rPr>
              <a:t>constituted</a:t>
            </a:r>
            <a:r>
              <a:rPr lang="fr-FR" b="1" dirty="0">
                <a:solidFill>
                  <a:srgbClr val="C00000"/>
                </a:solidFill>
              </a:rPr>
              <a:t> </a:t>
            </a:r>
            <a:r>
              <a:rPr lang="fr-FR" b="1" dirty="0" err="1">
                <a:solidFill>
                  <a:srgbClr val="C00000"/>
                </a:solidFill>
              </a:rPr>
              <a:t>linguistics</a:t>
            </a:r>
            <a:endParaRPr lang="fr-FR" b="1" dirty="0">
              <a:solidFill>
                <a:srgbClr val="C00000"/>
              </a:solidFill>
            </a:endParaRPr>
          </a:p>
          <a:p>
            <a:pPr algn="just">
              <a:buNone/>
            </a:pPr>
            <a:r>
              <a:rPr lang="en-US" dirty="0" smtClean="0"/>
              <a:t>          The </a:t>
            </a:r>
            <a:r>
              <a:rPr lang="en-US" dirty="0"/>
              <a:t>phrase </a:t>
            </a:r>
            <a:r>
              <a:rPr lang="en-US" b="1" dirty="0">
                <a:solidFill>
                  <a:srgbClr val="C00000"/>
                </a:solidFill>
              </a:rPr>
              <a:t>‘socially constituted’</a:t>
            </a:r>
            <a:r>
              <a:rPr lang="en-US" dirty="0"/>
              <a:t> is intended to express the view that </a:t>
            </a:r>
            <a:r>
              <a:rPr lang="en-US" dirty="0" smtClean="0">
                <a:solidFill>
                  <a:srgbClr val="C00000"/>
                </a:solidFill>
              </a:rPr>
              <a:t>social function </a:t>
            </a:r>
            <a:r>
              <a:rPr lang="en-US" dirty="0">
                <a:solidFill>
                  <a:srgbClr val="C00000"/>
                </a:solidFill>
              </a:rPr>
              <a:t>gives form to the ways in which linguistic features are </a:t>
            </a:r>
            <a:r>
              <a:rPr lang="en-US" dirty="0" smtClean="0">
                <a:solidFill>
                  <a:srgbClr val="C00000"/>
                </a:solidFill>
              </a:rPr>
              <a:t>encountered in </a:t>
            </a:r>
            <a:r>
              <a:rPr lang="en-US" dirty="0">
                <a:solidFill>
                  <a:srgbClr val="C00000"/>
                </a:solidFill>
              </a:rPr>
              <a:t>actual life.</a:t>
            </a:r>
            <a:r>
              <a:rPr lang="en-US" dirty="0"/>
              <a:t> </a:t>
            </a:r>
            <a:endParaRPr lang="en-US" dirty="0" smtClean="0"/>
          </a:p>
          <a:p>
            <a:pPr algn="just">
              <a:buNone/>
            </a:pPr>
            <a:endParaRPr lang="en-US" dirty="0" smtClean="0"/>
          </a:p>
          <a:p>
            <a:pPr algn="just">
              <a:buNone/>
            </a:pPr>
            <a:endParaRPr lang="en-US" dirty="0" smtClean="0"/>
          </a:p>
          <a:p>
            <a:pPr algn="just">
              <a:buNone/>
            </a:pPr>
            <a:r>
              <a:rPr lang="en-US" dirty="0" smtClean="0"/>
              <a:t>       This </a:t>
            </a:r>
            <a:r>
              <a:rPr lang="en-US" dirty="0"/>
              <a:t>being so, an adequate approach must begin by </a:t>
            </a:r>
            <a:r>
              <a:rPr lang="en-US" dirty="0" smtClean="0"/>
              <a:t>identifying social </a:t>
            </a:r>
            <a:r>
              <a:rPr lang="en-US" dirty="0"/>
              <a:t>functions, and discovering the ways in which linguistic features </a:t>
            </a:r>
            <a:r>
              <a:rPr lang="en-US" dirty="0" smtClean="0"/>
              <a:t>are selected </a:t>
            </a:r>
            <a:r>
              <a:rPr lang="en-US" dirty="0"/>
              <a:t>and grouped together to serve them.</a:t>
            </a:r>
          </a:p>
          <a:p>
            <a:pPr>
              <a:buNone/>
            </a:pPr>
            <a:r>
              <a:rPr lang="fr-FR" dirty="0"/>
              <a:t>Hymes (</a:t>
            </a:r>
            <a:r>
              <a:rPr lang="fr-FR" dirty="0" smtClean="0"/>
              <a:t>1974)</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86874" cy="6500858"/>
          </a:xfrm>
          <a:solidFill>
            <a:schemeClr val="accent5">
              <a:lumMod val="20000"/>
              <a:lumOff val="80000"/>
            </a:schemeClr>
          </a:solidFill>
        </p:spPr>
        <p:txBody>
          <a:bodyPr>
            <a:normAutofit/>
          </a:bodyPr>
          <a:lstStyle/>
          <a:p>
            <a:pPr>
              <a:buNone/>
            </a:pPr>
            <a:r>
              <a:rPr lang="en-US" b="1" dirty="0" smtClean="0">
                <a:solidFill>
                  <a:srgbClr val="C00000"/>
                </a:solidFill>
              </a:rPr>
              <a:t>     A </a:t>
            </a:r>
            <a:r>
              <a:rPr lang="en-US" b="1" dirty="0">
                <a:solidFill>
                  <a:srgbClr val="C00000"/>
                </a:solidFill>
              </a:rPr>
              <a:t>socially constituted approach to the study of </a:t>
            </a:r>
            <a:r>
              <a:rPr lang="en-US" b="1" dirty="0" smtClean="0">
                <a:solidFill>
                  <a:srgbClr val="C00000"/>
                </a:solidFill>
              </a:rPr>
              <a:t>language </a:t>
            </a:r>
            <a:r>
              <a:rPr lang="fr-FR" b="1" dirty="0" smtClean="0">
                <a:solidFill>
                  <a:srgbClr val="C00000"/>
                </a:solidFill>
              </a:rPr>
              <a:t>and </a:t>
            </a:r>
            <a:r>
              <a:rPr lang="fr-FR" b="1" dirty="0">
                <a:solidFill>
                  <a:srgbClr val="C00000"/>
                </a:solidFill>
              </a:rPr>
              <a:t>culture</a:t>
            </a:r>
          </a:p>
          <a:p>
            <a:pPr>
              <a:buNone/>
            </a:pPr>
            <a:endParaRPr lang="en-US" dirty="0" smtClean="0"/>
          </a:p>
          <a:p>
            <a:pPr algn="just">
              <a:buNone/>
            </a:pPr>
            <a:r>
              <a:rPr lang="en-US" dirty="0"/>
              <a:t> </a:t>
            </a:r>
            <a:r>
              <a:rPr lang="en-US" dirty="0" smtClean="0"/>
              <a:t>            Arguing </a:t>
            </a:r>
            <a:r>
              <a:rPr lang="en-US" dirty="0"/>
              <a:t>for a </a:t>
            </a:r>
            <a:r>
              <a:rPr lang="en-US" b="1" dirty="0"/>
              <a:t>socially constituted linguistics in which social function </a:t>
            </a:r>
            <a:r>
              <a:rPr lang="en-US" b="1" dirty="0" smtClean="0"/>
              <a:t>is </a:t>
            </a:r>
            <a:r>
              <a:rPr lang="en-US" dirty="0" smtClean="0"/>
              <a:t>treated </a:t>
            </a:r>
            <a:r>
              <a:rPr lang="en-US" dirty="0"/>
              <a:t>as the source from which linguistic features are formed, </a:t>
            </a:r>
            <a:r>
              <a:rPr lang="en-US" dirty="0" err="1" smtClean="0"/>
              <a:t>Hymes</a:t>
            </a:r>
            <a:r>
              <a:rPr lang="en-US" dirty="0" smtClean="0"/>
              <a:t> developed </a:t>
            </a:r>
            <a:r>
              <a:rPr lang="en-US" dirty="0"/>
              <a:t>an approach to the study of language he called the </a:t>
            </a:r>
            <a:r>
              <a:rPr lang="en-US" b="1" dirty="0" smtClean="0"/>
              <a:t>ethnography of </a:t>
            </a:r>
            <a:r>
              <a:rPr lang="en-US" b="1" dirty="0"/>
              <a:t>speaking. </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676</Words>
  <Application>Microsoft Office PowerPoint</Application>
  <PresentationFormat>Affichage à l'écran (4:3)</PresentationFormat>
  <Paragraphs>40</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HP</dc:creator>
  <cp:lastModifiedBy>HP</cp:lastModifiedBy>
  <cp:revision>11</cp:revision>
  <dcterms:created xsi:type="dcterms:W3CDTF">2018-12-08T16:18:25Z</dcterms:created>
  <dcterms:modified xsi:type="dcterms:W3CDTF">2020-02-12T19:57:14Z</dcterms:modified>
</cp:coreProperties>
</file>