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300" r:id="rId3"/>
    <p:sldId id="295" r:id="rId4"/>
    <p:sldId id="283" r:id="rId5"/>
    <p:sldId id="296" r:id="rId6"/>
    <p:sldId id="284" r:id="rId7"/>
    <p:sldId id="301" r:id="rId8"/>
    <p:sldId id="285" r:id="rId9"/>
    <p:sldId id="309" r:id="rId10"/>
    <p:sldId id="298" r:id="rId11"/>
    <p:sldId id="304" r:id="rId12"/>
    <p:sldId id="286" r:id="rId13"/>
    <p:sldId id="297" r:id="rId14"/>
    <p:sldId id="305" r:id="rId15"/>
    <p:sldId id="302" r:id="rId16"/>
    <p:sldId id="306" r:id="rId17"/>
    <p:sldId id="287" r:id="rId18"/>
    <p:sldId id="299" r:id="rId19"/>
    <p:sldId id="303" r:id="rId20"/>
    <p:sldId id="308" r:id="rId21"/>
    <p:sldId id="288" r:id="rId22"/>
    <p:sldId id="30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5ADE1C9-5CD4-4453-B0C4-7C56768CED77}" type="datetimeFigureOut">
              <a:rPr lang="fr-FR" smtClean="0"/>
              <a:pPr/>
              <a:t>07/03/2020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57F988-581D-4062-896F-497DA4F123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DE1C9-5CD4-4453-B0C4-7C56768CED77}" type="datetimeFigureOut">
              <a:rPr lang="fr-FR" smtClean="0"/>
              <a:pPr/>
              <a:t>07/03/2020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7F988-581D-4062-896F-497DA4F123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000108"/>
          </a:xfrm>
          <a:blipFill>
            <a:blip r:embed="rId2"/>
            <a:tile tx="0" ty="0" sx="100000" sy="100000" flip="none" algn="tl"/>
          </a:blipFill>
        </p:spPr>
        <p:txBody>
          <a:bodyPr>
            <a:normAutofit fontScale="90000"/>
          </a:bodyPr>
          <a:lstStyle/>
          <a:p>
            <a:r>
              <a:rPr lang="fr-FR" dirty="0" smtClean="0"/>
              <a:t/>
            </a:r>
            <a:br>
              <a:rPr lang="fr-FR" dirty="0" smtClean="0"/>
            </a:br>
            <a:r>
              <a:rPr lang="fr-FR" dirty="0" err="1" smtClean="0"/>
              <a:t>Ethnography</a:t>
            </a:r>
            <a:r>
              <a:rPr lang="fr-FR" dirty="0" smtClean="0"/>
              <a:t> of </a:t>
            </a:r>
            <a:r>
              <a:rPr lang="fr-FR" dirty="0" err="1" smtClean="0"/>
              <a:t>speaking</a:t>
            </a:r>
            <a:r>
              <a:rPr lang="fr-FR" dirty="0" smtClean="0"/>
              <a:t/>
            </a:r>
            <a:br>
              <a:rPr lang="fr-FR" dirty="0" smtClean="0"/>
            </a:br>
            <a:endParaRPr lang="fr-FR" dirty="0"/>
          </a:p>
        </p:txBody>
      </p:sp>
      <p:sp>
        <p:nvSpPr>
          <p:cNvPr id="4" name="Rectangle 3"/>
          <p:cNvSpPr/>
          <p:nvPr/>
        </p:nvSpPr>
        <p:spPr>
          <a:xfrm>
            <a:off x="857224" y="5214950"/>
            <a:ext cx="6357982" cy="1357322"/>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         </a:t>
            </a:r>
            <a:r>
              <a:rPr lang="en-US" sz="2400" dirty="0" smtClean="0">
                <a:solidFill>
                  <a:schemeClr val="tx1"/>
                </a:solidFill>
              </a:rPr>
              <a:t>This approach considers the communicative activity, or what </a:t>
            </a:r>
            <a:r>
              <a:rPr lang="en-US" sz="2400" dirty="0" err="1" smtClean="0">
                <a:solidFill>
                  <a:schemeClr val="tx1"/>
                </a:solidFill>
              </a:rPr>
              <a:t>Hymes</a:t>
            </a:r>
            <a:r>
              <a:rPr lang="en-US" sz="2400" dirty="0" smtClean="0">
                <a:solidFill>
                  <a:schemeClr val="tx1"/>
                </a:solidFill>
              </a:rPr>
              <a:t> termed the </a:t>
            </a:r>
            <a:r>
              <a:rPr lang="en-US" sz="2400" b="1" dirty="0" smtClean="0">
                <a:solidFill>
                  <a:srgbClr val="C00000"/>
                </a:solidFill>
              </a:rPr>
              <a:t>communicative event, a central </a:t>
            </a:r>
            <a:r>
              <a:rPr lang="en-US" sz="2400" dirty="0" smtClean="0">
                <a:solidFill>
                  <a:srgbClr val="C00000"/>
                </a:solidFill>
              </a:rPr>
              <a:t>unit of analysis</a:t>
            </a:r>
            <a:endParaRPr lang="fr-FR" sz="2400" dirty="0">
              <a:solidFill>
                <a:srgbClr val="C00000"/>
              </a:solidFill>
            </a:endParaRPr>
          </a:p>
        </p:txBody>
      </p:sp>
      <p:sp>
        <p:nvSpPr>
          <p:cNvPr id="5" name="Rectangle 4"/>
          <p:cNvSpPr/>
          <p:nvPr/>
        </p:nvSpPr>
        <p:spPr>
          <a:xfrm>
            <a:off x="5500694" y="1428736"/>
            <a:ext cx="3429024" cy="1500198"/>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What? </a:t>
            </a:r>
            <a:r>
              <a:rPr lang="en-US" sz="2400" b="1" dirty="0" smtClean="0">
                <a:solidFill>
                  <a:srgbClr val="C00000"/>
                </a:solidFill>
              </a:rPr>
              <a:t>A conceptual </a:t>
            </a:r>
            <a:r>
              <a:rPr lang="en-US" sz="2400" dirty="0" smtClean="0">
                <a:solidFill>
                  <a:srgbClr val="C00000"/>
                </a:solidFill>
              </a:rPr>
              <a:t>framework and a method </a:t>
            </a:r>
            <a:r>
              <a:rPr lang="en-US" sz="2400" dirty="0" smtClean="0">
                <a:solidFill>
                  <a:schemeClr val="tx1"/>
                </a:solidFill>
              </a:rPr>
              <a:t>for conducting language study. </a:t>
            </a:r>
            <a:endParaRPr lang="fr-FR" sz="2400" dirty="0">
              <a:solidFill>
                <a:schemeClr val="tx1"/>
              </a:solidFill>
            </a:endParaRPr>
          </a:p>
        </p:txBody>
      </p:sp>
      <p:sp>
        <p:nvSpPr>
          <p:cNvPr id="6" name="Rectangle 5"/>
          <p:cNvSpPr/>
          <p:nvPr/>
        </p:nvSpPr>
        <p:spPr>
          <a:xfrm>
            <a:off x="4572000" y="3357562"/>
            <a:ext cx="3571900" cy="1557342"/>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Why?  </a:t>
            </a:r>
            <a:r>
              <a:rPr lang="en-US" sz="2400" dirty="0" smtClean="0">
                <a:solidFill>
                  <a:schemeClr val="tx1"/>
                </a:solidFill>
              </a:rPr>
              <a:t>Presuming a systematic </a:t>
            </a:r>
            <a:r>
              <a:rPr lang="en-US" sz="2400" dirty="0" smtClean="0">
                <a:solidFill>
                  <a:srgbClr val="C00000"/>
                </a:solidFill>
              </a:rPr>
              <a:t>link between language use and context</a:t>
            </a:r>
            <a:r>
              <a:rPr lang="en-US" dirty="0" smtClean="0">
                <a:solidFill>
                  <a:schemeClr val="tx1"/>
                </a:solidFill>
              </a:rPr>
              <a:t>. </a:t>
            </a:r>
            <a:endParaRPr lang="fr-FR" dirty="0">
              <a:solidFill>
                <a:schemeClr val="tx1"/>
              </a:solidFill>
            </a:endParaRPr>
          </a:p>
        </p:txBody>
      </p:sp>
      <p:sp>
        <p:nvSpPr>
          <p:cNvPr id="7" name="Ellipse 6"/>
          <p:cNvSpPr/>
          <p:nvPr/>
        </p:nvSpPr>
        <p:spPr>
          <a:xfrm>
            <a:off x="214282" y="1214422"/>
            <a:ext cx="3000396" cy="2143140"/>
          </a:xfrm>
          <a:prstGeom prst="ellips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None/>
            </a:pPr>
            <a:endParaRPr lang="en-US" b="1" dirty="0" smtClean="0"/>
          </a:p>
          <a:p>
            <a:pPr algn="just">
              <a:buNone/>
            </a:pPr>
            <a:r>
              <a:rPr lang="en-US" sz="2000" b="1" dirty="0" err="1" smtClean="0">
                <a:solidFill>
                  <a:schemeClr val="tx1"/>
                </a:solidFill>
                <a:latin typeface="Times New Roman" pitchFamily="18" charset="0"/>
                <a:cs typeface="Times New Roman" pitchFamily="18" charset="0"/>
              </a:rPr>
              <a:t>Hymes</a:t>
            </a:r>
            <a:r>
              <a:rPr lang="en-US" sz="2000" b="1" dirty="0" smtClean="0">
                <a:solidFill>
                  <a:schemeClr val="tx1"/>
                </a:solidFill>
                <a:latin typeface="Times New Roman" pitchFamily="18" charset="0"/>
                <a:cs typeface="Times New Roman" pitchFamily="18" charset="0"/>
              </a:rPr>
              <a:t>  proposed  what is called  </a:t>
            </a:r>
            <a:r>
              <a:rPr lang="en-US" sz="2000" b="1" dirty="0" smtClean="0">
                <a:solidFill>
                  <a:srgbClr val="C00000"/>
                </a:solidFill>
                <a:latin typeface="Times New Roman" pitchFamily="18" charset="0"/>
                <a:cs typeface="Times New Roman" pitchFamily="18" charset="0"/>
              </a:rPr>
              <a:t>ethnography of speaking</a:t>
            </a:r>
            <a:endParaRPr lang="fr-FR" sz="2000" dirty="0">
              <a:solidFill>
                <a:srgbClr val="C00000"/>
              </a:solidFill>
              <a:latin typeface="Times New Roman" pitchFamily="18" charset="0"/>
              <a:cs typeface="Times New Roman" pitchFamily="18" charset="0"/>
            </a:endParaRPr>
          </a:p>
        </p:txBody>
      </p:sp>
      <p:cxnSp>
        <p:nvCxnSpPr>
          <p:cNvPr id="10" name="Connecteur droit avec flèche 9"/>
          <p:cNvCxnSpPr>
            <a:stCxn id="7" idx="6"/>
          </p:cNvCxnSpPr>
          <p:nvPr/>
        </p:nvCxnSpPr>
        <p:spPr>
          <a:xfrm flipV="1">
            <a:off x="3214678" y="2000240"/>
            <a:ext cx="2214578" cy="285752"/>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a:stCxn id="7" idx="4"/>
          </p:cNvCxnSpPr>
          <p:nvPr/>
        </p:nvCxnSpPr>
        <p:spPr>
          <a:xfrm rot="16200000" flipH="1">
            <a:off x="927868" y="4144174"/>
            <a:ext cx="1715306" cy="1420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stCxn id="7" idx="5"/>
          </p:cNvCxnSpPr>
          <p:nvPr/>
        </p:nvCxnSpPr>
        <p:spPr>
          <a:xfrm rot="16200000" flipH="1">
            <a:off x="3052366" y="2766621"/>
            <a:ext cx="1099672" cy="1653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8858312" cy="6429420"/>
          </a:xfrm>
          <a:solidFill>
            <a:schemeClr val="accent6">
              <a:lumMod val="20000"/>
              <a:lumOff val="80000"/>
            </a:schemeClr>
          </a:solidFill>
        </p:spPr>
        <p:txBody>
          <a:bodyPr>
            <a:normAutofit/>
          </a:bodyPr>
          <a:lstStyle/>
          <a:p>
            <a:pPr algn="just">
              <a:buNone/>
            </a:pPr>
            <a:r>
              <a:rPr lang="en-US" dirty="0" smtClean="0"/>
              <a:t>                CA began in the field of </a:t>
            </a:r>
            <a:r>
              <a:rPr lang="en-US" dirty="0" smtClean="0">
                <a:solidFill>
                  <a:srgbClr val="C00000"/>
                </a:solidFill>
              </a:rPr>
              <a:t>sociology</a:t>
            </a:r>
            <a:r>
              <a:rPr lang="en-US" dirty="0" smtClean="0"/>
              <a:t> over forty years ago as an offshoot of </a:t>
            </a:r>
            <a:r>
              <a:rPr lang="en-US" b="1" dirty="0" err="1" smtClean="0">
                <a:solidFill>
                  <a:srgbClr val="C00000"/>
                </a:solidFill>
              </a:rPr>
              <a:t>ethnomethodology</a:t>
            </a:r>
            <a:r>
              <a:rPr lang="en-US" b="1" dirty="0" smtClean="0">
                <a:solidFill>
                  <a:srgbClr val="C00000"/>
                </a:solidFill>
              </a:rPr>
              <a:t>.</a:t>
            </a:r>
          </a:p>
          <a:p>
            <a:pPr algn="just">
              <a:buNone/>
            </a:pPr>
            <a:endParaRPr lang="en-US" b="1" dirty="0" smtClean="0"/>
          </a:p>
          <a:p>
            <a:pPr algn="just">
              <a:buNone/>
            </a:pPr>
            <a:r>
              <a:rPr lang="en-US" b="1" dirty="0" smtClean="0"/>
              <a:t>                  An approach to the </a:t>
            </a:r>
            <a:r>
              <a:rPr lang="en-US" b="1" dirty="0" smtClean="0">
                <a:solidFill>
                  <a:srgbClr val="C00000"/>
                </a:solidFill>
              </a:rPr>
              <a:t>study of social life </a:t>
            </a:r>
            <a:r>
              <a:rPr lang="en-US" b="1" dirty="0" smtClean="0"/>
              <a:t>that considers </a:t>
            </a:r>
            <a:r>
              <a:rPr lang="en-US" u="sng" dirty="0" smtClean="0">
                <a:solidFill>
                  <a:srgbClr val="C00000"/>
                </a:solidFill>
              </a:rPr>
              <a:t>the nature </a:t>
            </a:r>
            <a:r>
              <a:rPr lang="en-US" dirty="0" smtClean="0"/>
              <a:t>and </a:t>
            </a:r>
            <a:r>
              <a:rPr lang="en-US" u="sng" dirty="0" smtClean="0">
                <a:solidFill>
                  <a:srgbClr val="C00000"/>
                </a:solidFill>
              </a:rPr>
              <a:t>source of social order </a:t>
            </a:r>
            <a:r>
              <a:rPr lang="en-US" dirty="0" smtClean="0"/>
              <a:t>to be grounded in </a:t>
            </a:r>
            <a:r>
              <a:rPr lang="en-US" u="sng" dirty="0" smtClean="0">
                <a:solidFill>
                  <a:srgbClr val="C00000"/>
                </a:solidFill>
              </a:rPr>
              <a:t>real-world activity </a:t>
            </a:r>
            <a:r>
              <a:rPr lang="en-US" dirty="0" smtClean="0"/>
              <a:t>rather than regulated by universal standards of rationality.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142984"/>
            <a:ext cx="8929718" cy="5500726"/>
          </a:xfrm>
          <a:blipFill>
            <a:blip r:embed="rId2"/>
            <a:tile tx="0" ty="0" sx="100000" sy="100000" flip="none" algn="tl"/>
          </a:blipFill>
        </p:spPr>
        <p:txBody>
          <a:bodyPr>
            <a:normAutofit/>
          </a:bodyPr>
          <a:lstStyle/>
          <a:p>
            <a:pPr algn="just">
              <a:buNone/>
            </a:pPr>
            <a:r>
              <a:rPr lang="en-US" dirty="0" smtClean="0"/>
              <a:t>               A  local achievement, mutually produced by participants as they engage in activity with each other. Asserting a fundamental role for interaction as </a:t>
            </a:r>
            <a:r>
              <a:rPr lang="en-US" b="1" dirty="0" smtClean="0">
                <a:solidFill>
                  <a:srgbClr val="C00000"/>
                </a:solidFill>
                <a:effectLst>
                  <a:outerShdw blurRad="38100" dist="38100" dir="2700000" algn="tl">
                    <a:srgbClr val="000000">
                      <a:alpha val="43137"/>
                    </a:srgbClr>
                  </a:outerShdw>
                </a:effectLst>
              </a:rPr>
              <a:t>‘the primordial site of human sociality’ . </a:t>
            </a:r>
          </a:p>
          <a:p>
            <a:pPr algn="just">
              <a:buNone/>
            </a:pPr>
            <a:endParaRPr lang="en-US" dirty="0" smtClean="0"/>
          </a:p>
          <a:p>
            <a:pPr algn="just">
              <a:buNone/>
            </a:pPr>
            <a:r>
              <a:rPr lang="en-US" dirty="0" smtClean="0"/>
              <a:t>         CA takes as its main concern </a:t>
            </a:r>
            <a:r>
              <a:rPr lang="en-US" b="1" dirty="0" smtClean="0">
                <a:solidFill>
                  <a:srgbClr val="C00000"/>
                </a:solidFill>
              </a:rPr>
              <a:t>the study of talk-in interaction</a:t>
            </a:r>
            <a:r>
              <a:rPr lang="en-US" dirty="0" smtClean="0"/>
              <a:t>, and more particularly, </a:t>
            </a:r>
            <a:r>
              <a:rPr lang="en-US" b="1" dirty="0" smtClean="0">
                <a:solidFill>
                  <a:srgbClr val="C00000"/>
                </a:solidFill>
              </a:rPr>
              <a:t>‘the analysis of competence which underlies ordinary social activities’ .</a:t>
            </a:r>
            <a:endParaRPr lang="fr-FR" b="1" dirty="0">
              <a:solidFill>
                <a:srgbClr val="C00000"/>
              </a:solidFill>
            </a:endParaRPr>
          </a:p>
        </p:txBody>
      </p:sp>
      <p:sp>
        <p:nvSpPr>
          <p:cNvPr id="4" name="Ellipse 3"/>
          <p:cNvSpPr/>
          <p:nvPr/>
        </p:nvSpPr>
        <p:spPr>
          <a:xfrm>
            <a:off x="2714612" y="0"/>
            <a:ext cx="3429024"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effectLst>
                  <a:outerShdw blurRad="38100" dist="38100" dir="2700000" algn="tl">
                    <a:srgbClr val="000000">
                      <a:alpha val="43137"/>
                    </a:srgbClr>
                  </a:outerShdw>
                </a:effectLst>
              </a:rPr>
              <a:t>Social Order </a:t>
            </a:r>
            <a:endParaRPr lang="fr-FR" sz="32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86874" cy="5911873"/>
          </a:xfrm>
          <a:solidFill>
            <a:schemeClr val="accent6">
              <a:lumMod val="20000"/>
              <a:lumOff val="80000"/>
            </a:schemeClr>
          </a:solidFill>
        </p:spPr>
        <p:txBody>
          <a:bodyPr>
            <a:noAutofit/>
          </a:bodyPr>
          <a:lstStyle/>
          <a:p>
            <a:pPr algn="just">
              <a:buNone/>
            </a:pPr>
            <a:r>
              <a:rPr lang="en-US" sz="1400" dirty="0" smtClean="0"/>
              <a:t>                            </a:t>
            </a:r>
          </a:p>
          <a:p>
            <a:pPr algn="just">
              <a:buNone/>
            </a:pPr>
            <a:r>
              <a:rPr lang="en-US" sz="3600" dirty="0" smtClean="0"/>
              <a:t>                     It  is sufficient to note that findings from C A inspired studies have been useful in revealing the multitude of interactional methods such as turn-taking patterns and repair strategies that we have at our disposal for sense-making in our communicative activities.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357982"/>
          </a:xfrm>
          <a:solidFill>
            <a:schemeClr val="accent6">
              <a:lumMod val="20000"/>
              <a:lumOff val="80000"/>
            </a:schemeClr>
          </a:solidFill>
        </p:spPr>
        <p:txBody>
          <a:bodyPr>
            <a:normAutofit/>
          </a:bodyPr>
          <a:lstStyle/>
          <a:p>
            <a:pPr algn="just">
              <a:buNone/>
            </a:pPr>
            <a:r>
              <a:rPr lang="en-US" dirty="0" smtClean="0"/>
              <a:t>                     In addition to drawing out the shared understandings that members rely on to make sense of each other’s actions in talk-in-interaction activities, interest has developed in uncovering the </a:t>
            </a:r>
            <a:r>
              <a:rPr lang="en-US" i="1" dirty="0" smtClean="0"/>
              <a:t>variability of resource use. </a:t>
            </a:r>
          </a:p>
          <a:p>
            <a:pPr algn="just">
              <a:buNone/>
            </a:pPr>
            <a:endParaRPr lang="en-US" i="1" dirty="0" smtClean="0"/>
          </a:p>
          <a:p>
            <a:pPr algn="just">
              <a:buNone/>
            </a:pPr>
            <a:r>
              <a:rPr lang="en-US" i="1" dirty="0" smtClean="0"/>
              <a:t>         </a:t>
            </a:r>
            <a:r>
              <a:rPr lang="en-US" b="1" i="1" dirty="0" smtClean="0"/>
              <a:t>A </a:t>
            </a:r>
            <a:r>
              <a:rPr lang="en-US" b="1" dirty="0" smtClean="0"/>
              <a:t>criticism of early ethnographies of communication noted that ethnographic descriptions of communicative events often gave the impression that individual members’ participation was always consensual, always orderly.. </a:t>
            </a:r>
            <a:endParaRPr lang="fr-F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a:solidFill>
            <a:schemeClr val="accent6">
              <a:lumMod val="20000"/>
              <a:lumOff val="80000"/>
            </a:schemeClr>
          </a:solidFill>
        </p:spPr>
        <p:txBody>
          <a:bodyPr/>
          <a:lstStyle/>
          <a:p>
            <a:pPr algn="just">
              <a:buNone/>
            </a:pPr>
            <a:r>
              <a:rPr lang="en-US" dirty="0" smtClean="0"/>
              <a:t>          Assuming a more dynamic understanding of community and language use, more recent studies have examined how individual members use the resources of their communicative activities to challenge the </a:t>
            </a:r>
            <a:r>
              <a:rPr lang="en-US" i="1" dirty="0" smtClean="0"/>
              <a:t>status quo or </a:t>
            </a:r>
            <a:r>
              <a:rPr lang="en-US" dirty="0" smtClean="0"/>
              <a:t>to reinforce particular ideologies</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429420"/>
          </a:xfrm>
          <a:solidFill>
            <a:schemeClr val="accent6">
              <a:lumMod val="20000"/>
              <a:lumOff val="80000"/>
            </a:schemeClr>
          </a:solidFill>
        </p:spPr>
        <p:txBody>
          <a:bodyPr>
            <a:normAutofit/>
          </a:bodyPr>
          <a:lstStyle/>
          <a:p>
            <a:pPr algn="just">
              <a:buNone/>
            </a:pPr>
            <a:r>
              <a:rPr lang="en-US" dirty="0" smtClean="0"/>
              <a:t>                 In terms of challenging existing conditions of language use, Hall’s study (1993c) revealed how one Dominican woman was able to manipulate the conventional opening to the activity of gossiping as </a:t>
            </a:r>
            <a:r>
              <a:rPr lang="en-US" dirty="0" err="1" smtClean="0"/>
              <a:t>practised</a:t>
            </a:r>
            <a:r>
              <a:rPr lang="en-US" dirty="0" smtClean="0"/>
              <a:t> among her peers in such a way as to positively transform the nature of her involvement in the activity. </a:t>
            </a:r>
            <a:endParaRPr lang="fr-FR" dirty="0" smtClean="0"/>
          </a:p>
          <a:p>
            <a:pPr>
              <a:buNone/>
            </a:pP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643710"/>
          </a:xfrm>
          <a:solidFill>
            <a:schemeClr val="accent6">
              <a:lumMod val="20000"/>
              <a:lumOff val="80000"/>
            </a:schemeClr>
          </a:solidFill>
        </p:spPr>
        <p:txBody>
          <a:bodyPr>
            <a:normAutofit lnSpcReduction="10000"/>
          </a:bodyPr>
          <a:lstStyle/>
          <a:p>
            <a:pPr algn="just">
              <a:buNone/>
            </a:pPr>
            <a:r>
              <a:rPr lang="en-US" dirty="0" smtClean="0"/>
              <a:t>               Typically, the opening of the gossiping event was </a:t>
            </a:r>
            <a:r>
              <a:rPr lang="en-US" dirty="0" err="1" smtClean="0"/>
              <a:t>signalled</a:t>
            </a:r>
            <a:r>
              <a:rPr lang="en-US" dirty="0" smtClean="0"/>
              <a:t> with the utterance ‘</a:t>
            </a:r>
            <a:r>
              <a:rPr lang="en-US" dirty="0" err="1" smtClean="0"/>
              <a:t>tengo</a:t>
            </a:r>
            <a:r>
              <a:rPr lang="en-US" dirty="0" smtClean="0"/>
              <a:t> </a:t>
            </a:r>
            <a:r>
              <a:rPr lang="en-US" dirty="0" err="1" smtClean="0"/>
              <a:t>una</a:t>
            </a:r>
            <a:r>
              <a:rPr lang="en-US" dirty="0" smtClean="0"/>
              <a:t> </a:t>
            </a:r>
            <a:r>
              <a:rPr lang="en-US" dirty="0" err="1" smtClean="0"/>
              <a:t>bomba</a:t>
            </a:r>
            <a:r>
              <a:rPr lang="en-US" dirty="0" smtClean="0"/>
              <a:t>’ (I have a bomb), the purpose of which was to inform the others that a story about the scandalous behaviour of another was about to be told. When this particular woman used it, however, what often followed was not a story about someone’s impropriety, but a humorous anecdote in which she was the central figure. </a:t>
            </a:r>
          </a:p>
          <a:p>
            <a:pPr algn="just">
              <a:buNone/>
            </a:pPr>
            <a:endParaRPr lang="en-US" dirty="0" smtClean="0"/>
          </a:p>
          <a:p>
            <a:pPr algn="just">
              <a:buNone/>
            </a:pPr>
            <a:r>
              <a:rPr lang="en-US" dirty="0" smtClean="0"/>
              <a:t>      Her unconventional use of the utterance to take the stage, so to speak, generated a great deal of humour among the other participants, and thus helped to raise her status within the group.</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714356"/>
            <a:ext cx="8401080" cy="5411807"/>
          </a:xfrm>
          <a:solidFill>
            <a:schemeClr val="accent6">
              <a:lumMod val="20000"/>
              <a:lumOff val="80000"/>
            </a:schemeClr>
          </a:solidFill>
        </p:spPr>
        <p:txBody>
          <a:bodyPr>
            <a:normAutofit/>
          </a:bodyPr>
          <a:lstStyle/>
          <a:p>
            <a:pPr algn="just">
              <a:buNone/>
            </a:pPr>
            <a:r>
              <a:rPr lang="fr-FR" dirty="0" smtClean="0"/>
              <a:t>           A</a:t>
            </a:r>
            <a:r>
              <a:rPr lang="en-US" dirty="0" smtClean="0"/>
              <a:t>t he same time, it solidified her identity as a knowledgeable insider to her peers. In terms of reinforcing ideologies, the study by </a:t>
            </a:r>
            <a:r>
              <a:rPr lang="en-US" dirty="0" err="1" smtClean="0"/>
              <a:t>Blommaert</a:t>
            </a:r>
            <a:r>
              <a:rPr lang="en-US" dirty="0" smtClean="0"/>
              <a:t> </a:t>
            </a:r>
            <a:r>
              <a:rPr lang="en-US" i="1" dirty="0" smtClean="0"/>
              <a:t>et al. (2006) </a:t>
            </a:r>
            <a:r>
              <a:rPr lang="en-US" dirty="0" smtClean="0"/>
              <a:t>of three Belgian classrooms for newly settled immigrants revealed how teachers’ instructional activities served to disqualify rather than to </a:t>
            </a:r>
            <a:r>
              <a:rPr lang="en-US" dirty="0" err="1" smtClean="0"/>
              <a:t>capitalise</a:t>
            </a:r>
            <a:r>
              <a:rPr lang="en-US" dirty="0" smtClean="0"/>
              <a:t> on students’ uses of linguistic and literary resources that the teachers     </a:t>
            </a:r>
            <a:r>
              <a:rPr lang="fr-FR" dirty="0" err="1" smtClean="0"/>
              <a:t>perceived</a:t>
            </a:r>
            <a:r>
              <a:rPr lang="fr-FR" dirty="0" smtClean="0"/>
              <a:t> to </a:t>
            </a:r>
            <a:r>
              <a:rPr lang="fr-FR" dirty="0" err="1" smtClean="0"/>
              <a:t>be</a:t>
            </a:r>
            <a:r>
              <a:rPr lang="fr-FR" dirty="0" smtClean="0"/>
              <a:t> non-standard.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500042"/>
            <a:ext cx="8715436" cy="6143668"/>
          </a:xfrm>
          <a:solidFill>
            <a:schemeClr val="accent6">
              <a:lumMod val="20000"/>
              <a:lumOff val="80000"/>
            </a:schemeClr>
          </a:solidFill>
        </p:spPr>
        <p:txBody>
          <a:bodyPr>
            <a:normAutofit/>
          </a:bodyPr>
          <a:lstStyle/>
          <a:p>
            <a:pPr algn="just">
              <a:buNone/>
            </a:pPr>
            <a:r>
              <a:rPr lang="fr-FR" dirty="0" smtClean="0"/>
              <a:t>  </a:t>
            </a:r>
            <a:r>
              <a:rPr lang="en-US" dirty="0" smtClean="0"/>
              <a:t>               Also included in this strand of ethnographic research are studies of the multimodal literacy practices engendered by the continuing expansion of information and communication technologies. Of particular interest are the skills and strategies by which individuals use these technologies to make sense of and participate in their communities both within and across geographical boundaries.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85728"/>
            <a:ext cx="8786874" cy="6429420"/>
          </a:xfrm>
          <a:solidFill>
            <a:schemeClr val="accent6">
              <a:lumMod val="20000"/>
              <a:lumOff val="80000"/>
            </a:schemeClr>
          </a:solidFill>
        </p:spPr>
        <p:txBody>
          <a:bodyPr>
            <a:normAutofit/>
          </a:bodyPr>
          <a:lstStyle/>
          <a:p>
            <a:pPr algn="just">
              <a:buNone/>
            </a:pPr>
            <a:r>
              <a:rPr lang="en-US" dirty="0" smtClean="0"/>
              <a:t>             The study by Lam and Rosario-Ramos (2009) is one such example. They examined how teenaged immigrants in the United States used digital media to engage in social networking and to design and share information on local, national, and transnational events with peers and others living in their countries of origin.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a:blipFill>
            <a:blip r:embed="rId2"/>
            <a:tile tx="0" ty="0" sx="100000" sy="100000" flip="none" algn="tl"/>
          </a:blipFill>
        </p:spPr>
        <p:txBody>
          <a:bodyPr>
            <a:normAutofit/>
          </a:bodyPr>
          <a:lstStyle/>
          <a:p>
            <a:pPr algn="just">
              <a:buNone/>
            </a:pPr>
            <a:r>
              <a:rPr lang="en-US" b="1" dirty="0" smtClean="0">
                <a:solidFill>
                  <a:srgbClr val="C00000"/>
                </a:solidFill>
                <a:effectLst>
                  <a:outerShdw blurRad="38100" dist="38100" dir="2700000" algn="tl">
                    <a:srgbClr val="000000">
                      <a:alpha val="43137"/>
                    </a:srgbClr>
                  </a:outerShdw>
                </a:effectLst>
              </a:rPr>
              <a:t>                    Analytic attention is given to describing </a:t>
            </a:r>
          </a:p>
          <a:p>
            <a:pPr algn="just">
              <a:buNone/>
            </a:pPr>
            <a:endParaRPr lang="en-US" dirty="0" smtClean="0"/>
          </a:p>
          <a:p>
            <a:pPr algn="just">
              <a:buFont typeface="Wingdings" pitchFamily="2" charset="2"/>
              <a:buChar char="Ø"/>
            </a:pPr>
            <a:r>
              <a:rPr lang="en-US" b="1" dirty="0" smtClean="0">
                <a:solidFill>
                  <a:srgbClr val="C00000"/>
                </a:solidFill>
                <a:effectLst>
                  <a:outerShdw blurRad="38100" dist="38100" dir="2700000" algn="tl">
                    <a:srgbClr val="000000">
                      <a:alpha val="43137"/>
                    </a:srgbClr>
                  </a:outerShdw>
                </a:effectLst>
              </a:rPr>
              <a:t>the components</a:t>
            </a:r>
            <a:r>
              <a:rPr lang="en-US" dirty="0" smtClean="0">
                <a:effectLst>
                  <a:outerShdw blurRad="38100" dist="38100" dir="2700000" algn="tl">
                    <a:srgbClr val="000000">
                      <a:alpha val="43137"/>
                    </a:srgbClr>
                  </a:outerShdw>
                </a:effectLst>
              </a:rPr>
              <a:t> of communicative events and </a:t>
            </a:r>
          </a:p>
          <a:p>
            <a:pPr algn="just">
              <a:buFont typeface="Wingdings" pitchFamily="2" charset="2"/>
              <a:buChar char="Ø"/>
            </a:pPr>
            <a:r>
              <a:rPr lang="en-US" b="1" dirty="0" smtClean="0">
                <a:solidFill>
                  <a:srgbClr val="C00000"/>
                </a:solidFill>
                <a:effectLst>
                  <a:outerShdw blurRad="38100" dist="38100" dir="2700000" algn="tl">
                    <a:srgbClr val="000000">
                      <a:alpha val="43137"/>
                    </a:srgbClr>
                  </a:outerShdw>
                </a:effectLst>
              </a:rPr>
              <a:t>the relations among them that participants </a:t>
            </a:r>
            <a:r>
              <a:rPr lang="en-US" dirty="0" smtClean="0">
                <a:effectLst>
                  <a:outerShdw blurRad="38100" dist="38100" dir="2700000" algn="tl">
                    <a:srgbClr val="000000">
                      <a:alpha val="43137"/>
                    </a:srgbClr>
                  </a:outerShdw>
                </a:effectLst>
              </a:rPr>
              <a:t>make use of to engage in and make </a:t>
            </a:r>
            <a:r>
              <a:rPr lang="en-US" b="1" dirty="0" smtClean="0">
                <a:solidFill>
                  <a:srgbClr val="C00000"/>
                </a:solidFill>
                <a:effectLst>
                  <a:outerShdw blurRad="38100" dist="38100" dir="2700000" algn="tl">
                    <a:srgbClr val="000000">
                      <a:alpha val="43137"/>
                    </a:srgbClr>
                  </a:outerShdw>
                </a:effectLst>
              </a:rPr>
              <a:t>sense of their social worlds and,</a:t>
            </a:r>
          </a:p>
          <a:p>
            <a:pPr algn="just">
              <a:buFont typeface="Wingdings" pitchFamily="2" charset="2"/>
              <a:buChar char="Ø"/>
            </a:pPr>
            <a:r>
              <a:rPr lang="en-US" dirty="0" smtClean="0">
                <a:effectLst>
                  <a:outerShdw blurRad="38100" dist="38100" dir="2700000" algn="tl">
                    <a:srgbClr val="000000">
                      <a:alpha val="43137"/>
                    </a:srgbClr>
                  </a:outerShdw>
                </a:effectLst>
              </a:rPr>
              <a:t> in turn, </a:t>
            </a:r>
            <a:r>
              <a:rPr lang="en-US" dirty="0" smtClean="0">
                <a:solidFill>
                  <a:srgbClr val="C00000"/>
                </a:solidFill>
                <a:effectLst>
                  <a:outerShdw blurRad="38100" dist="38100" dir="2700000" algn="tl">
                    <a:srgbClr val="000000">
                      <a:alpha val="43137"/>
                    </a:srgbClr>
                  </a:outerShdw>
                </a:effectLst>
              </a:rPr>
              <a:t>to link their use </a:t>
            </a:r>
            <a:r>
              <a:rPr lang="en-US" dirty="0" smtClean="0">
                <a:effectLst>
                  <a:outerShdw blurRad="38100" dist="38100" dir="2700000" algn="tl">
                    <a:srgbClr val="000000">
                      <a:alpha val="43137"/>
                    </a:srgbClr>
                  </a:outerShdw>
                </a:effectLst>
              </a:rPr>
              <a:t>to the larger </a:t>
            </a:r>
            <a:r>
              <a:rPr lang="en-US" dirty="0" smtClean="0">
                <a:solidFill>
                  <a:srgbClr val="C00000"/>
                </a:solidFill>
                <a:effectLst>
                  <a:outerShdw blurRad="38100" dist="38100" dir="2700000" algn="tl">
                    <a:srgbClr val="000000">
                      <a:alpha val="43137"/>
                    </a:srgbClr>
                  </a:outerShdw>
                </a:effectLst>
              </a:rPr>
              <a:t>social, cultural, political and other institutional forces </a:t>
            </a:r>
            <a:r>
              <a:rPr lang="en-US" dirty="0" smtClean="0">
                <a:effectLst>
                  <a:outerShdw blurRad="38100" dist="38100" dir="2700000" algn="tl">
                    <a:srgbClr val="000000">
                      <a:alpha val="43137"/>
                    </a:srgbClr>
                  </a:outerShdw>
                </a:effectLst>
              </a:rPr>
              <a:t>giving shape to them. </a:t>
            </a:r>
            <a:endParaRPr lang="fr-FR" dirty="0" smtClean="0">
              <a:effectLst>
                <a:outerShdw blurRad="38100" dist="38100" dir="2700000" algn="tl">
                  <a:srgbClr val="000000">
                    <a:alpha val="43137"/>
                  </a:srgbClr>
                </a:outerShdw>
              </a:effectLst>
            </a:endParaRPr>
          </a:p>
          <a:p>
            <a:pPr>
              <a:buNone/>
            </a:pPr>
            <a:endParaRPr lang="fr-F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a:solidFill>
            <a:schemeClr val="accent6">
              <a:lumMod val="20000"/>
              <a:lumOff val="80000"/>
            </a:schemeClr>
          </a:solidFill>
        </p:spPr>
        <p:txBody>
          <a:bodyPr/>
          <a:lstStyle/>
          <a:p>
            <a:pPr algn="just">
              <a:buNone/>
            </a:pPr>
            <a:r>
              <a:rPr lang="en-US" dirty="0" smtClean="0"/>
              <a:t>           They found that these digitally based, multilingual literacy practices situated the youths in a ‘transnational circuit of news and ideas</a:t>
            </a:r>
            <a:r>
              <a:rPr lang="en-US" smtClean="0"/>
              <a:t>’ that </a:t>
            </a:r>
            <a:r>
              <a:rPr lang="en-US" dirty="0" smtClean="0"/>
              <a:t>exposed them to narratives, experiences, values, and expectations from different social communities.</a:t>
            </a:r>
            <a:endParaRPr lang="fr-FR" dirty="0" smtClean="0"/>
          </a:p>
          <a:p>
            <a:pPr>
              <a:buNone/>
            </a:pP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786874" cy="6215106"/>
          </a:xfrm>
          <a:solidFill>
            <a:schemeClr val="accent6">
              <a:lumMod val="20000"/>
              <a:lumOff val="80000"/>
            </a:schemeClr>
          </a:solidFill>
        </p:spPr>
        <p:txBody>
          <a:bodyPr>
            <a:noAutofit/>
          </a:bodyPr>
          <a:lstStyle/>
          <a:p>
            <a:pPr algn="just">
              <a:lnSpc>
                <a:spcPct val="150000"/>
              </a:lnSpc>
              <a:buNone/>
            </a:pPr>
            <a:r>
              <a:rPr lang="en-US" dirty="0" smtClean="0"/>
              <a:t>                As for literacy practices, the term </a:t>
            </a:r>
            <a:r>
              <a:rPr lang="en-US" b="1" dirty="0" smtClean="0"/>
              <a:t>New Literacies Studies has been </a:t>
            </a:r>
            <a:r>
              <a:rPr lang="en-US" dirty="0" smtClean="0"/>
              <a:t>coined to refer to studies that take a more critical stance towards practices constituted not only in educational settings but also in social and professional groups and communities outside of schools across a range of geographical contexts. </a:t>
            </a:r>
            <a:endParaRPr lang="fr-FR" dirty="0" smtClean="0"/>
          </a:p>
          <a:p>
            <a:pPr algn="just">
              <a:lnSpc>
                <a:spcPct val="150000"/>
              </a:lnSpc>
              <a:buNone/>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6">
              <a:lumMod val="20000"/>
              <a:lumOff val="80000"/>
            </a:schemeClr>
          </a:solidFill>
        </p:spPr>
        <p:txBody>
          <a:bodyPr/>
          <a:lstStyle/>
          <a:p>
            <a:pPr algn="just">
              <a:buNone/>
            </a:pPr>
            <a:r>
              <a:rPr lang="en-US" dirty="0" smtClean="0"/>
              <a:t>          The studies go beyond </a:t>
            </a:r>
            <a:r>
              <a:rPr lang="en-US" dirty="0" err="1" smtClean="0"/>
              <a:t>Hymes’s</a:t>
            </a:r>
            <a:r>
              <a:rPr lang="en-US" dirty="0" smtClean="0"/>
              <a:t> basic ethnographic approach in that they seek to make visible the power relations embedded in and across the various practices, by asking ‘ “whose literacies” are dominant and whose are marginalized or resistant’ </a:t>
            </a:r>
            <a:r>
              <a:rPr lang="fr-FR" dirty="0" smtClean="0"/>
              <a:t>.</a:t>
            </a:r>
          </a:p>
          <a:p>
            <a:pPr>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500725"/>
          </a:xfrm>
          <a:blipFill>
            <a:blip r:embed="rId2"/>
            <a:tile tx="0" ty="0" sx="100000" sy="100000" flip="none" algn="tl"/>
          </a:blipFill>
        </p:spPr>
        <p:txBody>
          <a:bodyPr/>
          <a:lstStyle/>
          <a:p>
            <a:pPr algn="just">
              <a:buNone/>
            </a:pPr>
            <a:r>
              <a:rPr lang="en-US" dirty="0" smtClean="0"/>
              <a:t>          </a:t>
            </a:r>
          </a:p>
          <a:p>
            <a:pPr algn="just">
              <a:buNone/>
            </a:pPr>
            <a:endParaRPr lang="en-US" dirty="0" smtClean="0"/>
          </a:p>
          <a:p>
            <a:pPr algn="just">
              <a:buNone/>
            </a:pPr>
            <a:r>
              <a:rPr lang="en-US" dirty="0" smtClean="0"/>
              <a:t>                More recent formulations of this approach to the study of language refer to it as </a:t>
            </a:r>
            <a:r>
              <a:rPr lang="en-US" b="1" dirty="0" smtClean="0">
                <a:solidFill>
                  <a:srgbClr val="C00000"/>
                </a:solidFill>
              </a:rPr>
              <a:t>ethnography of communication to capture </a:t>
            </a:r>
            <a:r>
              <a:rPr lang="en-US" b="1" dirty="0" smtClean="0"/>
              <a:t>a more </a:t>
            </a:r>
            <a:r>
              <a:rPr lang="en-US" dirty="0" smtClean="0"/>
              <a:t>encompassing understanding of the </a:t>
            </a:r>
            <a:r>
              <a:rPr lang="en-US" b="1" dirty="0" smtClean="0">
                <a:solidFill>
                  <a:srgbClr val="FF0000"/>
                </a:solidFill>
                <a:effectLst>
                  <a:outerShdw blurRad="38100" dist="38100" dir="2700000" algn="tl">
                    <a:srgbClr val="000000">
                      <a:alpha val="43137"/>
                    </a:srgbClr>
                  </a:outerShdw>
                </a:effectLst>
              </a:rPr>
              <a:t>variety of resources</a:t>
            </a:r>
            <a:r>
              <a:rPr lang="en-US" dirty="0" smtClean="0"/>
              <a:t>, in addition to </a:t>
            </a:r>
            <a:r>
              <a:rPr lang="en-US" dirty="0" smtClean="0">
                <a:solidFill>
                  <a:srgbClr val="C00000"/>
                </a:solidFill>
              </a:rPr>
              <a:t>language, that </a:t>
            </a:r>
            <a:r>
              <a:rPr lang="en-US" dirty="0" smtClean="0">
                <a:solidFill>
                  <a:srgbClr val="C00000"/>
                </a:solidFill>
              </a:rPr>
              <a:t>is </a:t>
            </a:r>
            <a:r>
              <a:rPr lang="en-US" dirty="0" smtClean="0">
                <a:solidFill>
                  <a:srgbClr val="C00000"/>
                </a:solidFill>
              </a:rPr>
              <a:t>used in communication. </a:t>
            </a:r>
            <a:endParaRPr lang="fr-FR"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142852"/>
            <a:ext cx="9001156" cy="6715148"/>
          </a:xfrm>
          <a:blipFill>
            <a:blip r:embed="rId2"/>
            <a:tile tx="0" ty="0" sx="100000" sy="100000" flip="none" algn="tl"/>
          </a:blipFill>
        </p:spPr>
        <p:txBody>
          <a:bodyPr>
            <a:noAutofit/>
          </a:bodyPr>
          <a:lstStyle/>
          <a:p>
            <a:pPr algn="just">
              <a:buNone/>
            </a:pPr>
            <a:r>
              <a:rPr lang="en-US" sz="2400" dirty="0" smtClean="0"/>
              <a:t>           </a:t>
            </a:r>
            <a:r>
              <a:rPr lang="en-US" sz="2800" dirty="0" smtClean="0">
                <a:solidFill>
                  <a:srgbClr val="C00000"/>
                </a:solidFill>
                <a:effectLst>
                  <a:outerShdw blurRad="38100" dist="38100" dir="2700000" algn="tl">
                    <a:srgbClr val="000000">
                      <a:alpha val="43137"/>
                    </a:srgbClr>
                  </a:outerShdw>
                </a:effectLst>
              </a:rPr>
              <a:t>Literacy activities of various groups and communities have also been the subject of ethnographies of communication. </a:t>
            </a:r>
          </a:p>
          <a:p>
            <a:pPr algn="just">
              <a:buFontTx/>
              <a:buChar char="-"/>
            </a:pPr>
            <a:r>
              <a:rPr lang="en-US" sz="2800" dirty="0" smtClean="0"/>
              <a:t>Ahearn (2000), for example, studied </a:t>
            </a:r>
            <a:r>
              <a:rPr lang="en-US" sz="2800" b="1" u="sng" dirty="0" smtClean="0">
                <a:solidFill>
                  <a:srgbClr val="C00000"/>
                </a:solidFill>
              </a:rPr>
              <a:t>the literacy practices of young Nepali women,</a:t>
            </a:r>
            <a:r>
              <a:rPr lang="en-US" sz="2800" b="1" dirty="0" smtClean="0">
                <a:solidFill>
                  <a:srgbClr val="C00000"/>
                </a:solidFill>
              </a:rPr>
              <a:t> focusing in particular on their use of love letters in courtship. </a:t>
            </a:r>
          </a:p>
          <a:p>
            <a:pPr algn="just">
              <a:buFontTx/>
              <a:buChar char="-"/>
            </a:pPr>
            <a:r>
              <a:rPr lang="en-US" sz="2800" dirty="0" smtClean="0">
                <a:effectLst>
                  <a:outerShdw blurRad="38100" dist="38100" dir="2700000" algn="tl">
                    <a:srgbClr val="000000">
                      <a:alpha val="43137"/>
                    </a:srgbClr>
                  </a:outerShdw>
                </a:effectLst>
              </a:rPr>
              <a:t>Taking more of a wide-angle ethnographic approach, McCarty and </a:t>
            </a:r>
            <a:r>
              <a:rPr lang="en-US" sz="2800" dirty="0" err="1" smtClean="0">
                <a:effectLst>
                  <a:outerShdw blurRad="38100" dist="38100" dir="2700000" algn="tl">
                    <a:srgbClr val="000000">
                      <a:alpha val="43137"/>
                    </a:srgbClr>
                  </a:outerShdw>
                </a:effectLst>
              </a:rPr>
              <a:t>Watahomigie</a:t>
            </a:r>
            <a:r>
              <a:rPr lang="en-US" sz="2800" dirty="0" smtClean="0">
                <a:effectLst>
                  <a:outerShdw blurRad="38100" dist="38100" dir="2700000" algn="tl">
                    <a:srgbClr val="000000">
                      <a:alpha val="43137"/>
                    </a:srgbClr>
                  </a:outerShdw>
                </a:effectLst>
              </a:rPr>
              <a:t> (1998) studied both </a:t>
            </a:r>
            <a:r>
              <a:rPr lang="en-US" sz="2800" b="1" u="sng" dirty="0" smtClean="0">
                <a:solidFill>
                  <a:srgbClr val="C00000"/>
                </a:solidFill>
                <a:effectLst>
                  <a:outerShdw blurRad="38100" dist="38100" dir="2700000" algn="tl">
                    <a:srgbClr val="000000">
                      <a:alpha val="43137"/>
                    </a:srgbClr>
                  </a:outerShdw>
                </a:effectLst>
              </a:rPr>
              <a:t>home and school literacy activities in American Indian and Alaskan native communities.</a:t>
            </a:r>
          </a:p>
          <a:p>
            <a:pPr algn="just">
              <a:buFontTx/>
              <a:buChar char="-"/>
            </a:pPr>
            <a:r>
              <a:rPr lang="en-US" sz="2800" dirty="0" smtClean="0"/>
              <a:t>Barton and Hamilton (1998) explored </a:t>
            </a:r>
            <a:r>
              <a:rPr lang="en-US" sz="2800" u="sng" dirty="0" smtClean="0">
                <a:solidFill>
                  <a:srgbClr val="C00000"/>
                </a:solidFill>
              </a:rPr>
              <a:t>the activities constituted in the everyday lives of a group of adults in England</a:t>
            </a:r>
            <a:r>
              <a:rPr lang="en-US" sz="2400" u="sng" dirty="0" smtClean="0">
                <a:solidFill>
                  <a:srgbClr val="C00000"/>
                </a:solidFill>
              </a:rPr>
              <a:t>.</a:t>
            </a:r>
          </a:p>
          <a:p>
            <a:pPr algn="just">
              <a:buNone/>
            </a:pPr>
            <a:endParaRPr lang="en-US" sz="1800" dirty="0" smtClean="0"/>
          </a:p>
          <a:p>
            <a:pPr algn="just">
              <a:buNone/>
            </a:pPr>
            <a:r>
              <a:rPr lang="en-US" sz="1800" dirty="0" smtClean="0"/>
              <a:t>                 </a:t>
            </a:r>
            <a:endParaRPr lang="fr-FR"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357166"/>
            <a:ext cx="8858312" cy="6500834"/>
          </a:xfrm>
          <a:solidFill>
            <a:schemeClr val="accent6">
              <a:lumMod val="20000"/>
              <a:lumOff val="80000"/>
            </a:schemeClr>
          </a:solidFill>
        </p:spPr>
        <p:txBody>
          <a:bodyPr>
            <a:normAutofit/>
          </a:bodyPr>
          <a:lstStyle/>
          <a:p>
            <a:pPr algn="just">
              <a:buFontTx/>
              <a:buChar char="-"/>
            </a:pPr>
            <a:r>
              <a:rPr lang="en-US" dirty="0" smtClean="0"/>
              <a:t>Findings from these and other studies have shown that literacy activities do indeed vary, in some cases considerably, from community to community. </a:t>
            </a:r>
          </a:p>
          <a:p>
            <a:pPr algn="just">
              <a:buFontTx/>
              <a:buChar char="-"/>
            </a:pPr>
            <a:r>
              <a:rPr lang="en-US" dirty="0" smtClean="0"/>
              <a:t>As these groups differ – and as the social identities of the readers and writers differ within the groups – so does the value that is placed on literacy activities and the communicative conventions used to </a:t>
            </a:r>
            <a:r>
              <a:rPr lang="fr-FR" dirty="0" smtClean="0"/>
              <a:t>engage in </a:t>
            </a:r>
            <a:r>
              <a:rPr lang="fr-FR" dirty="0" err="1" smtClean="0"/>
              <a:t>them</a:t>
            </a:r>
            <a:r>
              <a:rPr lang="fr-FR" dirty="0" smtClean="0"/>
              <a:t>.</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42852"/>
            <a:ext cx="9144000" cy="6715148"/>
          </a:xfrm>
          <a:solidFill>
            <a:schemeClr val="accent6">
              <a:lumMod val="20000"/>
              <a:lumOff val="80000"/>
            </a:schemeClr>
          </a:solidFill>
        </p:spPr>
        <p:txBody>
          <a:bodyPr>
            <a:normAutofit/>
          </a:bodyPr>
          <a:lstStyle/>
          <a:p>
            <a:pPr algn="just">
              <a:buNone/>
            </a:pPr>
            <a:endParaRPr lang="en-US" dirty="0" smtClean="0"/>
          </a:p>
          <a:p>
            <a:pPr algn="just">
              <a:buNone/>
            </a:pPr>
            <a:r>
              <a:rPr lang="en-US" dirty="0" smtClean="0"/>
              <a:t>            The differences in literacy practices notwithstanding, the principal assumption of literacy underlying the various strand of literacy studies remains the same. </a:t>
            </a:r>
          </a:p>
          <a:p>
            <a:pPr algn="just">
              <a:buNone/>
            </a:pPr>
            <a:endParaRPr lang="en-US" dirty="0" smtClean="0"/>
          </a:p>
          <a:p>
            <a:pPr algn="just">
              <a:buNone/>
            </a:pPr>
            <a:r>
              <a:rPr lang="en-US" dirty="0" smtClean="0"/>
              <a:t>         Literacy is defined not as ‘a technology made up of a set of transferable cognitive skills, but [as] a constellation of practices’ , each made up of particular arrangements of skills and ways of reading and writing that are tied to their contexts of use.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86874" cy="6357982"/>
          </a:xfrm>
          <a:solidFill>
            <a:schemeClr val="accent6">
              <a:lumMod val="20000"/>
              <a:lumOff val="80000"/>
            </a:schemeClr>
          </a:solidFill>
        </p:spPr>
        <p:txBody>
          <a:bodyPr>
            <a:normAutofit/>
          </a:bodyPr>
          <a:lstStyle/>
          <a:p>
            <a:pPr algn="just">
              <a:buNone/>
            </a:pPr>
            <a:r>
              <a:rPr lang="en-US" dirty="0" smtClean="0"/>
              <a:t>. Likewise, the ethnographies share the goal of making visible the linguistic resources and communicative plans shared by group members and used to engage in their socio-culturally important communicative activities. </a:t>
            </a:r>
          </a:p>
          <a:p>
            <a:pPr algn="just">
              <a:buNone/>
            </a:pPr>
            <a:endParaRPr lang="en-US" dirty="0" smtClean="0"/>
          </a:p>
          <a:p>
            <a:pPr algn="just">
              <a:buNone/>
            </a:pPr>
            <a:r>
              <a:rPr lang="en-US" dirty="0" smtClean="0"/>
              <a:t>      In addition to adding to our knowledge of cultural groups, studies taking an ethnography of communication approach to the study of language and culture have contributed a great deal to current educational practices. </a:t>
            </a:r>
            <a:endParaRPr lang="fr-FR" dirty="0" smtClean="0"/>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142852"/>
            <a:ext cx="6786610" cy="1000132"/>
          </a:xfrm>
          <a:blipFill>
            <a:blip r:embed="rId2"/>
            <a:tile tx="0" ty="0" sx="100000" sy="100000" flip="none" algn="tl"/>
          </a:blipFill>
        </p:spPr>
        <p:txBody>
          <a:bodyPr>
            <a:normAutofit fontScale="90000"/>
          </a:bodyPr>
          <a:lstStyle/>
          <a:p>
            <a:r>
              <a:rPr lang="en-US" dirty="0" smtClean="0"/>
              <a:t/>
            </a:r>
            <a:br>
              <a:rPr lang="en-US" dirty="0" smtClean="0"/>
            </a:br>
            <a:r>
              <a:rPr lang="en-US" dirty="0" smtClean="0"/>
              <a:t>The recent turn in studies of communicative activities</a:t>
            </a:r>
            <a:br>
              <a:rPr lang="en-US" dirty="0" smtClean="0"/>
            </a:br>
            <a:endParaRPr lang="fr-FR" dirty="0"/>
          </a:p>
        </p:txBody>
      </p:sp>
      <p:sp>
        <p:nvSpPr>
          <p:cNvPr id="3" name="Espace réservé du contenu 2"/>
          <p:cNvSpPr>
            <a:spLocks noGrp="1"/>
          </p:cNvSpPr>
          <p:nvPr>
            <p:ph idx="1"/>
          </p:nvPr>
        </p:nvSpPr>
        <p:spPr>
          <a:xfrm>
            <a:off x="214282" y="1428736"/>
            <a:ext cx="8786874" cy="5214974"/>
          </a:xfrm>
          <a:solidFill>
            <a:schemeClr val="accent6">
              <a:lumMod val="20000"/>
              <a:lumOff val="80000"/>
            </a:schemeClr>
          </a:solidFill>
        </p:spPr>
        <p:txBody>
          <a:bodyPr>
            <a:normAutofit fontScale="70000" lnSpcReduction="20000"/>
          </a:bodyPr>
          <a:lstStyle/>
          <a:p>
            <a:pPr algn="just">
              <a:buNone/>
            </a:pPr>
            <a:r>
              <a:rPr lang="en-US" dirty="0" smtClean="0"/>
              <a:t>           </a:t>
            </a:r>
          </a:p>
          <a:p>
            <a:pPr algn="just">
              <a:lnSpc>
                <a:spcPct val="120000"/>
              </a:lnSpc>
              <a:buNone/>
            </a:pPr>
            <a:r>
              <a:rPr lang="en-US" sz="3800" dirty="0" smtClean="0"/>
              <a:t>             In the past decade or so, applied linguistic studies of communicative events, particularly those </a:t>
            </a:r>
            <a:r>
              <a:rPr lang="en-US" sz="3800" dirty="0" err="1" smtClean="0"/>
              <a:t>realised</a:t>
            </a:r>
            <a:r>
              <a:rPr lang="en-US" sz="3800" dirty="0" smtClean="0"/>
              <a:t> through </a:t>
            </a:r>
            <a:r>
              <a:rPr lang="en-US" sz="3800" dirty="0" smtClean="0">
                <a:solidFill>
                  <a:srgbClr val="C00000"/>
                </a:solidFill>
              </a:rPr>
              <a:t>face-to-face interaction</a:t>
            </a:r>
            <a:r>
              <a:rPr lang="en-US" sz="3800" dirty="0" smtClean="0"/>
              <a:t>, have moved beyond </a:t>
            </a:r>
            <a:r>
              <a:rPr lang="en-US" sz="3800" dirty="0" smtClean="0">
                <a:solidFill>
                  <a:srgbClr val="C00000"/>
                </a:solidFill>
              </a:rPr>
              <a:t>general descriptions </a:t>
            </a:r>
            <a:r>
              <a:rPr lang="en-US" sz="3800" dirty="0" smtClean="0"/>
              <a:t>of the linguistic resources needed to engage in them to </a:t>
            </a:r>
            <a:r>
              <a:rPr lang="en-US" sz="3800" dirty="0" smtClean="0">
                <a:solidFill>
                  <a:srgbClr val="C00000"/>
                </a:solidFill>
              </a:rPr>
              <a:t>more detailed descriptions </a:t>
            </a:r>
            <a:r>
              <a:rPr lang="en-US" sz="3800" dirty="0" smtClean="0"/>
              <a:t>that show the </a:t>
            </a:r>
            <a:r>
              <a:rPr lang="en-US" sz="3800" dirty="0" smtClean="0">
                <a:solidFill>
                  <a:srgbClr val="C00000"/>
                </a:solidFill>
              </a:rPr>
              <a:t>moment-to-moment interactional coordination </a:t>
            </a:r>
            <a:r>
              <a:rPr lang="en-US" sz="3800" dirty="0" smtClean="0"/>
              <a:t>by which the communicative context is created.</a:t>
            </a:r>
          </a:p>
          <a:p>
            <a:pPr algn="just">
              <a:lnSpc>
                <a:spcPct val="120000"/>
              </a:lnSpc>
              <a:buNone/>
            </a:pPr>
            <a:endParaRPr lang="en-US" sz="3800" dirty="0" smtClean="0"/>
          </a:p>
          <a:p>
            <a:pPr algn="just">
              <a:lnSpc>
                <a:spcPct val="120000"/>
              </a:lnSpc>
              <a:buNone/>
            </a:pPr>
            <a:r>
              <a:rPr lang="en-US" sz="3800" dirty="0" smtClean="0"/>
              <a:t>       </a:t>
            </a:r>
          </a:p>
          <a:p>
            <a:pPr algn="just">
              <a:lnSpc>
                <a:spcPct val="120000"/>
              </a:lnSpc>
              <a:buNone/>
            </a:pPr>
            <a:r>
              <a:rPr lang="en-US" sz="3800" dirty="0" smtClean="0"/>
              <a:t>           </a:t>
            </a:r>
            <a:endParaRPr lang="fr-FR" sz="3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6">
              <a:lumMod val="20000"/>
              <a:lumOff val="80000"/>
            </a:schemeClr>
          </a:solidFill>
        </p:spPr>
        <p:txBody>
          <a:bodyPr/>
          <a:lstStyle/>
          <a:p>
            <a:pPr algn="just">
              <a:buNone/>
            </a:pPr>
            <a:r>
              <a:rPr lang="fr-FR" dirty="0" smtClean="0"/>
              <a:t>         </a:t>
            </a:r>
            <a:r>
              <a:rPr lang="en-US" dirty="0" smtClean="0"/>
              <a:t>This move has come about in part by the incorporation of methods for </a:t>
            </a:r>
            <a:r>
              <a:rPr lang="en-US" dirty="0" err="1" smtClean="0"/>
              <a:t>analysing</a:t>
            </a:r>
            <a:r>
              <a:rPr lang="en-US" dirty="0" smtClean="0"/>
              <a:t> conversation developed by the discipline of </a:t>
            </a:r>
            <a:r>
              <a:rPr lang="en-US" b="1" dirty="0" smtClean="0">
                <a:solidFill>
                  <a:srgbClr val="C00000"/>
                </a:solidFill>
              </a:rPr>
              <a:t>conversation analysis (CA).</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TotalTime>
  <Words>1306</Words>
  <Application>Microsoft Office PowerPoint</Application>
  <PresentationFormat>Affichage à l'écran (4:3)</PresentationFormat>
  <Paragraphs>59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 Ethnography of speaking </vt:lpstr>
      <vt:lpstr>Diapositive 2</vt:lpstr>
      <vt:lpstr>Diapositive 3</vt:lpstr>
      <vt:lpstr>Diapositive 4</vt:lpstr>
      <vt:lpstr>Diapositive 5</vt:lpstr>
      <vt:lpstr>Diapositive 6</vt:lpstr>
      <vt:lpstr>Diapositive 7</vt:lpstr>
      <vt:lpstr> The recent turn in studies of communicative activities </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22</cp:revision>
  <dcterms:created xsi:type="dcterms:W3CDTF">2018-12-08T16:18:25Z</dcterms:created>
  <dcterms:modified xsi:type="dcterms:W3CDTF">2020-03-07T11:32:19Z</dcterms:modified>
</cp:coreProperties>
</file>