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427DE7B-306E-4ECF-A693-73047D4D6548}" type="datetimeFigureOut">
              <a:rPr lang="fr-FR" smtClean="0"/>
              <a:t>01/06/2021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710601-8EC6-4855-B031-0D36EB76EF3B}" type="slidenum">
              <a:rPr lang="fr-FR" smtClean="0"/>
              <a:t>‹N°›</a:t>
            </a:fld>
            <a:endParaRPr lang="fr-FR"/>
          </a:p>
        </p:txBody>
      </p:sp>
    </p:spTree>
    <p:extLst>
      <p:ext uri="{BB962C8B-B14F-4D97-AF65-F5344CB8AC3E}">
        <p14:creationId xmlns:p14="http://schemas.microsoft.com/office/powerpoint/2010/main" val="308202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427DE7B-306E-4ECF-A693-73047D4D6548}" type="datetimeFigureOut">
              <a:rPr lang="fr-FR" smtClean="0"/>
              <a:t>01/06/2021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710601-8EC6-4855-B031-0D36EB76EF3B}" type="slidenum">
              <a:rPr lang="fr-FR" smtClean="0"/>
              <a:t>‹N°›</a:t>
            </a:fld>
            <a:endParaRPr lang="fr-FR"/>
          </a:p>
        </p:txBody>
      </p:sp>
    </p:spTree>
    <p:extLst>
      <p:ext uri="{BB962C8B-B14F-4D97-AF65-F5344CB8AC3E}">
        <p14:creationId xmlns:p14="http://schemas.microsoft.com/office/powerpoint/2010/main" val="1028711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427DE7B-306E-4ECF-A693-73047D4D6548}" type="datetimeFigureOut">
              <a:rPr lang="fr-FR" smtClean="0"/>
              <a:t>01/06/2021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710601-8EC6-4855-B031-0D36EB76EF3B}" type="slidenum">
              <a:rPr lang="fr-FR" smtClean="0"/>
              <a:t>‹N°›</a:t>
            </a:fld>
            <a:endParaRPr lang="fr-FR"/>
          </a:p>
        </p:txBody>
      </p:sp>
    </p:spTree>
    <p:extLst>
      <p:ext uri="{BB962C8B-B14F-4D97-AF65-F5344CB8AC3E}">
        <p14:creationId xmlns:p14="http://schemas.microsoft.com/office/powerpoint/2010/main" val="189389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427DE7B-306E-4ECF-A693-73047D4D6548}" type="datetimeFigureOut">
              <a:rPr lang="fr-FR" smtClean="0"/>
              <a:t>01/06/2021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710601-8EC6-4855-B031-0D36EB76EF3B}" type="slidenum">
              <a:rPr lang="fr-FR" smtClean="0"/>
              <a:t>‹N°›</a:t>
            </a:fld>
            <a:endParaRPr lang="fr-FR"/>
          </a:p>
        </p:txBody>
      </p:sp>
    </p:spTree>
    <p:extLst>
      <p:ext uri="{BB962C8B-B14F-4D97-AF65-F5344CB8AC3E}">
        <p14:creationId xmlns:p14="http://schemas.microsoft.com/office/powerpoint/2010/main" val="1661119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427DE7B-306E-4ECF-A693-73047D4D6548}" type="datetimeFigureOut">
              <a:rPr lang="fr-FR" smtClean="0"/>
              <a:t>01/06/2021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710601-8EC6-4855-B031-0D36EB76EF3B}" type="slidenum">
              <a:rPr lang="fr-FR" smtClean="0"/>
              <a:t>‹N°›</a:t>
            </a:fld>
            <a:endParaRPr lang="fr-FR"/>
          </a:p>
        </p:txBody>
      </p:sp>
    </p:spTree>
    <p:extLst>
      <p:ext uri="{BB962C8B-B14F-4D97-AF65-F5344CB8AC3E}">
        <p14:creationId xmlns:p14="http://schemas.microsoft.com/office/powerpoint/2010/main" val="3537982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427DE7B-306E-4ECF-A693-73047D4D6548}" type="datetimeFigureOut">
              <a:rPr lang="fr-FR" smtClean="0"/>
              <a:t>01/06/2021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710601-8EC6-4855-B031-0D36EB76EF3B}" type="slidenum">
              <a:rPr lang="fr-FR" smtClean="0"/>
              <a:t>‹N°›</a:t>
            </a:fld>
            <a:endParaRPr lang="fr-FR"/>
          </a:p>
        </p:txBody>
      </p:sp>
    </p:spTree>
    <p:extLst>
      <p:ext uri="{BB962C8B-B14F-4D97-AF65-F5344CB8AC3E}">
        <p14:creationId xmlns:p14="http://schemas.microsoft.com/office/powerpoint/2010/main" val="1212636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427DE7B-306E-4ECF-A693-73047D4D6548}" type="datetimeFigureOut">
              <a:rPr lang="fr-FR" smtClean="0"/>
              <a:t>01/06/2021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C710601-8EC6-4855-B031-0D36EB76EF3B}" type="slidenum">
              <a:rPr lang="fr-FR" smtClean="0"/>
              <a:t>‹N°›</a:t>
            </a:fld>
            <a:endParaRPr lang="fr-FR"/>
          </a:p>
        </p:txBody>
      </p:sp>
    </p:spTree>
    <p:extLst>
      <p:ext uri="{BB962C8B-B14F-4D97-AF65-F5344CB8AC3E}">
        <p14:creationId xmlns:p14="http://schemas.microsoft.com/office/powerpoint/2010/main" val="971835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427DE7B-306E-4ECF-A693-73047D4D6548}" type="datetimeFigureOut">
              <a:rPr lang="fr-FR" smtClean="0"/>
              <a:t>01/06/2021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C710601-8EC6-4855-B031-0D36EB76EF3B}" type="slidenum">
              <a:rPr lang="fr-FR" smtClean="0"/>
              <a:t>‹N°›</a:t>
            </a:fld>
            <a:endParaRPr lang="fr-FR"/>
          </a:p>
        </p:txBody>
      </p:sp>
    </p:spTree>
    <p:extLst>
      <p:ext uri="{BB962C8B-B14F-4D97-AF65-F5344CB8AC3E}">
        <p14:creationId xmlns:p14="http://schemas.microsoft.com/office/powerpoint/2010/main" val="2626266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427DE7B-306E-4ECF-A693-73047D4D6548}" type="datetimeFigureOut">
              <a:rPr lang="fr-FR" smtClean="0"/>
              <a:t>01/06/2021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C710601-8EC6-4855-B031-0D36EB76EF3B}" type="slidenum">
              <a:rPr lang="fr-FR" smtClean="0"/>
              <a:t>‹N°›</a:t>
            </a:fld>
            <a:endParaRPr lang="fr-FR"/>
          </a:p>
        </p:txBody>
      </p:sp>
    </p:spTree>
    <p:extLst>
      <p:ext uri="{BB962C8B-B14F-4D97-AF65-F5344CB8AC3E}">
        <p14:creationId xmlns:p14="http://schemas.microsoft.com/office/powerpoint/2010/main" val="950395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427DE7B-306E-4ECF-A693-73047D4D6548}" type="datetimeFigureOut">
              <a:rPr lang="fr-FR" smtClean="0"/>
              <a:t>01/06/2021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710601-8EC6-4855-B031-0D36EB76EF3B}" type="slidenum">
              <a:rPr lang="fr-FR" smtClean="0"/>
              <a:t>‹N°›</a:t>
            </a:fld>
            <a:endParaRPr lang="fr-FR"/>
          </a:p>
        </p:txBody>
      </p:sp>
    </p:spTree>
    <p:extLst>
      <p:ext uri="{BB962C8B-B14F-4D97-AF65-F5344CB8AC3E}">
        <p14:creationId xmlns:p14="http://schemas.microsoft.com/office/powerpoint/2010/main" val="61821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427DE7B-306E-4ECF-A693-73047D4D6548}" type="datetimeFigureOut">
              <a:rPr lang="fr-FR" smtClean="0"/>
              <a:t>01/06/2021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710601-8EC6-4855-B031-0D36EB76EF3B}" type="slidenum">
              <a:rPr lang="fr-FR" smtClean="0"/>
              <a:t>‹N°›</a:t>
            </a:fld>
            <a:endParaRPr lang="fr-FR"/>
          </a:p>
        </p:txBody>
      </p:sp>
    </p:spTree>
    <p:extLst>
      <p:ext uri="{BB962C8B-B14F-4D97-AF65-F5344CB8AC3E}">
        <p14:creationId xmlns:p14="http://schemas.microsoft.com/office/powerpoint/2010/main" val="3488262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7DE7B-306E-4ECF-A693-73047D4D6548}" type="datetimeFigureOut">
              <a:rPr lang="fr-FR" smtClean="0"/>
              <a:t>01/06/2021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10601-8EC6-4855-B031-0D36EB76EF3B}" type="slidenum">
              <a:rPr lang="fr-FR" smtClean="0"/>
              <a:t>‹N°›</a:t>
            </a:fld>
            <a:endParaRPr lang="fr-FR"/>
          </a:p>
        </p:txBody>
      </p:sp>
    </p:spTree>
    <p:extLst>
      <p:ext uri="{BB962C8B-B14F-4D97-AF65-F5344CB8AC3E}">
        <p14:creationId xmlns:p14="http://schemas.microsoft.com/office/powerpoint/2010/main" val="1791930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75763" y="1236373"/>
            <a:ext cx="10740980" cy="4198512"/>
          </a:xfrm>
        </p:spPr>
        <p:txBody>
          <a:bodyPr>
            <a:normAutofit/>
          </a:bodyPr>
          <a:lstStyle/>
          <a:p>
            <a:r>
              <a:rPr lang="fr-FR" b="1" dirty="0">
                <a:latin typeface="+mn-lt"/>
              </a:rPr>
              <a:t>L’évolution des méthodologies en </a:t>
            </a:r>
            <a:r>
              <a:rPr lang="fr-FR" b="1" dirty="0" smtClean="0">
                <a:latin typeface="+mn-lt"/>
              </a:rPr>
              <a:t>FLE</a:t>
            </a:r>
            <a:br>
              <a:rPr lang="fr-FR" b="1" dirty="0" smtClean="0">
                <a:latin typeface="+mn-lt"/>
              </a:rPr>
            </a:br>
            <a:r>
              <a:rPr lang="fr-FR" b="1" dirty="0">
                <a:latin typeface="+mn-lt"/>
              </a:rPr>
              <a:t/>
            </a:r>
            <a:br>
              <a:rPr lang="fr-FR" b="1" dirty="0">
                <a:latin typeface="+mn-lt"/>
              </a:rPr>
            </a:br>
            <a:r>
              <a:rPr lang="fr-FR" b="1" dirty="0" smtClean="0">
                <a:latin typeface="+mn-lt"/>
              </a:rPr>
              <a:t>Pr Lakhdar KHARCHI</a:t>
            </a:r>
            <a:endParaRPr lang="fr-FR" dirty="0">
              <a:latin typeface="+mn-lt"/>
            </a:endParaRPr>
          </a:p>
        </p:txBody>
      </p:sp>
    </p:spTree>
    <p:extLst>
      <p:ext uri="{BB962C8B-B14F-4D97-AF65-F5344CB8AC3E}">
        <p14:creationId xmlns:p14="http://schemas.microsoft.com/office/powerpoint/2010/main" val="3945425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90153"/>
            <a:ext cx="10515600" cy="1300765"/>
          </a:xfrm>
        </p:spPr>
        <p:txBody>
          <a:bodyPr/>
          <a:lstStyle/>
          <a:p>
            <a:r>
              <a:rPr lang="fr-FR" b="1"/>
              <a:t>La méthodologie active</a:t>
            </a:r>
            <a:endParaRPr lang="fr-FR" dirty="0"/>
          </a:p>
        </p:txBody>
      </p:sp>
      <p:sp>
        <p:nvSpPr>
          <p:cNvPr id="3" name="Espace réservé du contenu 2"/>
          <p:cNvSpPr>
            <a:spLocks noGrp="1"/>
          </p:cNvSpPr>
          <p:nvPr>
            <p:ph idx="1"/>
          </p:nvPr>
        </p:nvSpPr>
        <p:spPr>
          <a:xfrm>
            <a:off x="334852" y="1390918"/>
            <a:ext cx="11548056" cy="5267459"/>
          </a:xfrm>
        </p:spPr>
        <p:txBody>
          <a:bodyPr>
            <a:normAutofit fontScale="92500" lnSpcReduction="10000"/>
          </a:bodyPr>
          <a:lstStyle/>
          <a:p>
            <a:pPr marL="0" indent="0" algn="just">
              <a:buNone/>
            </a:pPr>
            <a:r>
              <a:rPr lang="fr-FR" dirty="0"/>
              <a:t>La méthodologie active représente un compromis entre le retour à certains procédés et techniques traditionnels et le maintien des grands principes de la méthodologie directe. C’est pourquoi on peut dire que la méthodologie active se veut une philosophie de l’équilibre.</a:t>
            </a:r>
          </a:p>
          <a:p>
            <a:pPr marL="0" indent="0" algn="just">
              <a:buNone/>
            </a:pPr>
            <a:r>
              <a:rPr lang="fr-FR" dirty="0"/>
              <a:t>Ce sont les problèmes d’adaptation de la méthodologie directe qui ont orienté dès 1906 les méthodologues directs vers une solution éclectique. Les méthodologues actifs revendiquent un équilibre global entre les trois objectifs de l’enseignement-apprentissage : formatif, culturel et pratique. Faisant preuve de pragmatisme, ils permettaient l’utilisation de la langue maternelle en classe. En ce sens, on peut dire qu’ils ont réellement assoupli la rigidité de la méthode précédente.</a:t>
            </a:r>
          </a:p>
          <a:p>
            <a:pPr marL="0" indent="0" algn="just">
              <a:buNone/>
            </a:pPr>
            <a:r>
              <a:rPr lang="fr-FR" dirty="0"/>
              <a:t>Cependant, ils ne sont pas allés jusqu’à modifier le noyau dur de la méthodologie directe, ne faisant qu’introduire certaines variations.</a:t>
            </a:r>
          </a:p>
          <a:p>
            <a:pPr marL="0" indent="0" algn="just">
              <a:buNone/>
            </a:pPr>
            <a:r>
              <a:rPr lang="fr-FR" dirty="0"/>
              <a:t>Ils ont opté pour un assouplissement de la méthode orale et rendu au texte écrit sa place comme support didactique. Les textes de base étaient plus souvent descriptifs ou narratifs que dialogués.</a:t>
            </a:r>
          </a:p>
          <a:p>
            <a:pPr marL="0" indent="0">
              <a:buNone/>
            </a:pPr>
            <a:endParaRPr lang="fr-FR" dirty="0"/>
          </a:p>
        </p:txBody>
      </p:sp>
    </p:spTree>
    <p:extLst>
      <p:ext uri="{BB962C8B-B14F-4D97-AF65-F5344CB8AC3E}">
        <p14:creationId xmlns:p14="http://schemas.microsoft.com/office/powerpoint/2010/main" val="3489337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
            <a:ext cx="10515600" cy="914399"/>
          </a:xfrm>
        </p:spPr>
        <p:txBody>
          <a:bodyPr/>
          <a:lstStyle/>
          <a:p>
            <a:r>
              <a:rPr lang="fr-FR" b="1" dirty="0"/>
              <a:t>La méthodologie audio-orale</a:t>
            </a:r>
            <a:endParaRPr lang="fr-FR" dirty="0"/>
          </a:p>
        </p:txBody>
      </p:sp>
      <p:sp>
        <p:nvSpPr>
          <p:cNvPr id="4" name="Rectangle 1"/>
          <p:cNvSpPr>
            <a:spLocks noGrp="1" noChangeArrowheads="1"/>
          </p:cNvSpPr>
          <p:nvPr>
            <p:ph idx="1"/>
          </p:nvPr>
        </p:nvSpPr>
        <p:spPr bwMode="auto">
          <a:xfrm>
            <a:off x="230612" y="1300163"/>
            <a:ext cx="1173077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mn-lt"/>
                <a:cs typeface="Arial" panose="020B0604020202020204" pitchFamily="34" charset="0"/>
              </a:rPr>
              <a:t>La méthodologie audio-orale naît au cours de la deuxième guerre mondiale pour répondre aux besoins de l’armée américaine de former rapidement des gens parlant d’autres langues que l’anglais.</a:t>
            </a:r>
            <a:endParaRPr kumimoji="0" lang="fr-FR" sz="2400" b="0" i="0" u="none" strike="noStrike" cap="none" normalizeH="0" baseline="0" dirty="0" smtClean="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mn-lt"/>
                <a:cs typeface="Arial" panose="020B0604020202020204" pitchFamily="34" charset="0"/>
              </a:rPr>
              <a:t>On a alors créé “la méthode de l’armée”. Cette méthode n’a duré en réalité que deux ans, mais elle a provoqué un grand intérêt dans le milieu didactique. C’est dans les années 1950 que des spécialistes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mn-lt"/>
                <a:cs typeface="Arial" panose="020B0604020202020204" pitchFamily="34" charset="0"/>
              </a:rPr>
              <a:t> de la linguistique appliquée ont créé la méthode audio-orale (MAO), en prenant pour socle la Méthode de l'Armée et en y appliquant systématiquement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mn-lt"/>
              </a:rPr>
              <a:t>- une théorie du langage : </a:t>
            </a:r>
            <a:r>
              <a:rPr kumimoji="0" lang="fr-FR" sz="2400" b="1" i="0" u="none" strike="noStrike" cap="none" normalizeH="0" baseline="0" dirty="0" smtClean="0">
                <a:ln>
                  <a:noFill/>
                </a:ln>
                <a:effectLst/>
                <a:latin typeface="+mn-lt"/>
              </a:rPr>
              <a:t>la linguistique structurale distributionnelle</a:t>
            </a:r>
            <a:endParaRPr kumimoji="0" lang="fr-FR" sz="2400" b="0" i="0" u="none" strike="noStrike" cap="none" normalizeH="0" baseline="0" dirty="0" smtClean="0">
              <a:ln>
                <a:noFill/>
              </a:ln>
              <a:effectLst/>
              <a:latin typeface="+mn-lt"/>
            </a:endParaRPr>
          </a:p>
          <a:p>
            <a:pPr marR="0" lvl="0" algn="just"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effectLst/>
                <a:latin typeface="+mn-lt"/>
              </a:rPr>
              <a:t>et une théorie psychologique de l'apprentissage : </a:t>
            </a:r>
            <a:r>
              <a:rPr kumimoji="0" lang="fr-FR" sz="2400" b="1" i="0" u="none" strike="noStrike" cap="none" normalizeH="0" baseline="0" dirty="0" smtClean="0">
                <a:ln>
                  <a:noFill/>
                </a:ln>
                <a:effectLst/>
                <a:latin typeface="+mn-lt"/>
              </a:rPr>
              <a:t>le behaviorisme</a:t>
            </a:r>
            <a:r>
              <a:rPr kumimoji="0" lang="fr-FR" sz="2400" b="0" i="0" u="none" strike="noStrike" cap="none" normalizeH="0" baseline="0" dirty="0" smtClean="0">
                <a:ln>
                  <a:noFill/>
                </a:ln>
                <a:effectLst/>
                <a:latin typeface="+mn-lt"/>
              </a:rPr>
              <a:t>.</a:t>
            </a:r>
          </a:p>
          <a:p>
            <a:pPr marL="0" marR="0" lvl="0" indent="0" algn="just" defTabSz="914400" rtl="0" eaLnBrk="0" fontAlgn="base" latinLnBrk="0" hangingPunct="0">
              <a:lnSpc>
                <a:spcPct val="100000"/>
              </a:lnSpc>
              <a:spcBef>
                <a:spcPct val="0"/>
              </a:spcBef>
              <a:spcAft>
                <a:spcPct val="0"/>
              </a:spcAft>
              <a:buClrTx/>
              <a:buSzTx/>
              <a:buNone/>
              <a:tabLst/>
            </a:pPr>
            <a:endParaRPr kumimoji="0" lang="fr-FR" sz="2400" b="0" i="0" u="none" strike="noStrike" cap="none" normalizeH="0" baseline="0" dirty="0" smtClean="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mn-lt"/>
                <a:cs typeface="Arial" panose="020B0604020202020204" pitchFamily="34" charset="0"/>
              </a:rPr>
              <a:t>Le but de la MAO était de parvenir à communiquer en langue étrangère, raison pour laquelle on  visait les quatre habiletés afin de communiquer dans la vie de tous les jours.</a:t>
            </a:r>
            <a:endParaRPr kumimoji="0" lang="fr-FR" sz="2400" b="0" i="0" u="none" strike="noStrike" cap="none" normalizeH="0" baseline="0" dirty="0" smtClean="0">
              <a:ln>
                <a:noFill/>
              </a:ln>
              <a:effectLst/>
              <a:latin typeface="+mn-lt"/>
            </a:endParaRPr>
          </a:p>
        </p:txBody>
      </p:sp>
    </p:spTree>
    <p:extLst>
      <p:ext uri="{BB962C8B-B14F-4D97-AF65-F5344CB8AC3E}">
        <p14:creationId xmlns:p14="http://schemas.microsoft.com/office/powerpoint/2010/main" val="3676423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487" y="613051"/>
            <a:ext cx="11359166" cy="6370975"/>
          </a:xfrm>
          <a:prstGeom prst="rect">
            <a:avLst/>
          </a:prstGeom>
        </p:spPr>
        <p:txBody>
          <a:bodyPr wrap="square">
            <a:spAutoFit/>
          </a:bodyPr>
          <a:lstStyle/>
          <a:p>
            <a:pPr algn="just"/>
            <a:r>
              <a:rPr lang="fr-FR" sz="2400" b="0" i="0" dirty="0" smtClean="0">
                <a:effectLst/>
              </a:rPr>
              <a:t>Cette méthodologie a besoin pour s’appliquer d’instruments comme les exercices structuraux et les laboratoires de langues pour réaliser une acquisition et une fixation d’automatisme linguistique. On remarque que la linguistique et la psychologie de l’apprenant sont présentes dans la conception didactique de la méthodologie.</a:t>
            </a:r>
          </a:p>
          <a:p>
            <a:pPr algn="just"/>
            <a:endParaRPr lang="fr-FR" sz="2400" b="0" i="0" dirty="0" smtClean="0">
              <a:effectLst/>
            </a:endParaRPr>
          </a:p>
          <a:p>
            <a:pPr algn="just"/>
            <a:r>
              <a:rPr lang="fr-FR" sz="2400" b="0" i="0" dirty="0" smtClean="0">
                <a:effectLst/>
              </a:rPr>
              <a:t>La MAO a été critiquée pour le manque de transfert hors de la classe de ce qui a été appris et on a considéré que sa validité se limitait au niveau élémentaire. De même, à l’enthousiasme pour les exercices structuraux a succédé la déception. En effet les exercices ennuyaient les élèves, les démotivaient et le passage du réemploi dirigé au réemploi spontané ne se faisait que rarement. Il faut aussi mentionner que le fait d’enseigner la grammaire étape par étape, n’interdisait aucunement la fréquence des fautes.</a:t>
            </a:r>
          </a:p>
          <a:p>
            <a:pPr algn="just"/>
            <a:endParaRPr lang="fr-FR" sz="2400" dirty="0"/>
          </a:p>
          <a:p>
            <a:pPr algn="just"/>
            <a:r>
              <a:rPr lang="fr-FR" sz="2400" dirty="0"/>
              <a:t>A partir du début des années 1960, on a assisté à une importante  influence de la linguistique sur la didactique du français langue étrangère. L’expression “linguistique appliquée” devient alors synonyme de “pédagogie des langues” ce qui révèle son influence sur la didactique des langues étrangères en France.</a:t>
            </a:r>
            <a:endParaRPr lang="fr-FR" sz="2400" b="0" i="0" dirty="0">
              <a:effectLst/>
            </a:endParaRPr>
          </a:p>
        </p:txBody>
      </p:sp>
    </p:spTree>
    <p:extLst>
      <p:ext uri="{BB962C8B-B14F-4D97-AF65-F5344CB8AC3E}">
        <p14:creationId xmlns:p14="http://schemas.microsoft.com/office/powerpoint/2010/main" val="1492968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3335" y="365126"/>
            <a:ext cx="11655379" cy="884126"/>
          </a:xfrm>
        </p:spPr>
        <p:txBody>
          <a:bodyPr>
            <a:normAutofit fontScale="90000"/>
          </a:bodyPr>
          <a:lstStyle/>
          <a:p>
            <a:r>
              <a:rPr lang="fr-FR" b="1" dirty="0"/>
              <a:t>La méthodologie Structuro-globale audio-visuelle (SGAV)</a:t>
            </a:r>
            <a:endParaRPr lang="fr-FR" dirty="0"/>
          </a:p>
        </p:txBody>
      </p:sp>
      <p:sp>
        <p:nvSpPr>
          <p:cNvPr id="3" name="Espace réservé du contenu 2"/>
          <p:cNvSpPr>
            <a:spLocks noGrp="1"/>
          </p:cNvSpPr>
          <p:nvPr>
            <p:ph idx="1"/>
          </p:nvPr>
        </p:nvSpPr>
        <p:spPr>
          <a:xfrm>
            <a:off x="283335" y="1249252"/>
            <a:ext cx="11655379" cy="5608748"/>
          </a:xfrm>
        </p:spPr>
        <p:txBody>
          <a:bodyPr>
            <a:normAutofit fontScale="92500" lnSpcReduction="20000"/>
          </a:bodyPr>
          <a:lstStyle/>
          <a:p>
            <a:pPr marL="0" indent="0" algn="just">
              <a:buNone/>
            </a:pPr>
            <a:r>
              <a:rPr lang="fr-FR" dirty="0"/>
              <a:t>C’est au milieu des années 1950 que P. </a:t>
            </a:r>
            <a:r>
              <a:rPr lang="fr-FR" dirty="0" err="1"/>
              <a:t>Guberina</a:t>
            </a:r>
            <a:r>
              <a:rPr lang="fr-FR" dirty="0"/>
              <a:t> de l’Université de Zagreb donne les premières formulations théoriques de la méthode </a:t>
            </a:r>
            <a:r>
              <a:rPr lang="fr-FR" b="1" dirty="0"/>
              <a:t>SGAV (structuro-globale audio-visuelle)</a:t>
            </a:r>
            <a:r>
              <a:rPr lang="fr-FR" dirty="0"/>
              <a:t>. La méthodologie audiovisuelle (MAV) domine en France dans les années 1960-1970 et le premier cours élaboré suivant cette méthode, publié par le CREDIF en 1962, est la méthode “Voix et images de France”.</a:t>
            </a:r>
          </a:p>
          <a:p>
            <a:pPr marL="0" indent="0" algn="just">
              <a:buNone/>
            </a:pPr>
            <a:r>
              <a:rPr lang="fr-FR" dirty="0"/>
              <a:t>La cohérence de la méthode audiovisuelle était construite autour de l’utilisation conjointe de </a:t>
            </a:r>
            <a:r>
              <a:rPr lang="fr-FR" b="1" dirty="0"/>
              <a:t>l’image</a:t>
            </a:r>
            <a:r>
              <a:rPr lang="fr-FR" dirty="0"/>
              <a:t> et du </a:t>
            </a:r>
            <a:r>
              <a:rPr lang="fr-FR" b="1" dirty="0"/>
              <a:t>son</a:t>
            </a:r>
            <a:r>
              <a:rPr lang="fr-FR" dirty="0"/>
              <a:t>. Le support sonore était constitué par des enregistrements magnétiques et le support visuel par des images fixes.</a:t>
            </a:r>
          </a:p>
          <a:p>
            <a:pPr marL="0" indent="0" algn="just">
              <a:buNone/>
            </a:pPr>
            <a:r>
              <a:rPr lang="fr-FR" dirty="0"/>
              <a:t>En effet, les méthodes audiovisuelles avaient recours à la séquence d’images pouvant être de deux types: des images de transcodage qui traduisaient l’énoncé en rendant visible le contenu sémantique des messages ou bien des images situationnelles qui privilégiaient la situation d’énonciation et les composantes non linguistiques comme les gestes, les attitudes, les rapports affectifs, etc</a:t>
            </a:r>
            <a:r>
              <a:rPr lang="fr-FR" dirty="0" smtClean="0"/>
              <a:t>.</a:t>
            </a:r>
          </a:p>
          <a:p>
            <a:pPr marL="0" indent="0">
              <a:buNone/>
            </a:pPr>
            <a:r>
              <a:rPr lang="fr-FR" dirty="0"/>
              <a:t>La méthodologie </a:t>
            </a:r>
            <a:r>
              <a:rPr lang="fr-FR" b="1" dirty="0"/>
              <a:t>SGAV</a:t>
            </a:r>
            <a:r>
              <a:rPr lang="fr-FR" dirty="0"/>
              <a:t> repose sur le triangle : </a:t>
            </a:r>
            <a:r>
              <a:rPr lang="fr-FR" i="1" dirty="0"/>
              <a:t>situation de communication/ dialogue/ image</a:t>
            </a:r>
            <a:r>
              <a:rPr lang="fr-FR" dirty="0"/>
              <a:t>.</a:t>
            </a:r>
          </a:p>
          <a:p>
            <a:pPr marL="0" indent="0">
              <a:buNone/>
            </a:pPr>
            <a:r>
              <a:rPr lang="fr-FR" dirty="0"/>
              <a:t>Dans la méthodologie audiovisuelle, les quatre habiletés étaient visées, bien qu’on accordât la priorité à l’oral sur l’écrit. La MAV prend aussi en compte l’expression des sentiments et des émotions, non considérés auparavant.</a:t>
            </a:r>
          </a:p>
          <a:p>
            <a:pPr marL="0" indent="0" algn="just">
              <a:buNone/>
            </a:pPr>
            <a:endParaRPr lang="fr-FR" dirty="0"/>
          </a:p>
          <a:p>
            <a:pPr marL="0" indent="0">
              <a:buNone/>
            </a:pPr>
            <a:endParaRPr lang="fr-FR" dirty="0"/>
          </a:p>
        </p:txBody>
      </p:sp>
    </p:spTree>
    <p:extLst>
      <p:ext uri="{BB962C8B-B14F-4D97-AF65-F5344CB8AC3E}">
        <p14:creationId xmlns:p14="http://schemas.microsoft.com/office/powerpoint/2010/main" val="2162777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081826"/>
          </a:xfrm>
        </p:spPr>
        <p:txBody>
          <a:bodyPr/>
          <a:lstStyle/>
          <a:p>
            <a:r>
              <a:rPr lang="fr-FR" b="1" dirty="0"/>
              <a:t>L’approche communicative</a:t>
            </a:r>
            <a:endParaRPr lang="fr-FR" dirty="0"/>
          </a:p>
        </p:txBody>
      </p:sp>
      <p:sp>
        <p:nvSpPr>
          <p:cNvPr id="3" name="Espace réservé du contenu 2"/>
          <p:cNvSpPr>
            <a:spLocks noGrp="1"/>
          </p:cNvSpPr>
          <p:nvPr>
            <p:ph idx="1"/>
          </p:nvPr>
        </p:nvSpPr>
        <p:spPr>
          <a:xfrm>
            <a:off x="399245" y="1081826"/>
            <a:ext cx="11397803" cy="5615187"/>
          </a:xfrm>
        </p:spPr>
        <p:txBody>
          <a:bodyPr>
            <a:normAutofit fontScale="77500" lnSpcReduction="20000"/>
          </a:bodyPr>
          <a:lstStyle/>
          <a:p>
            <a:pPr marL="0" indent="0" algn="just">
              <a:buNone/>
            </a:pPr>
            <a:r>
              <a:rPr lang="fr-FR" sz="3100" dirty="0"/>
              <a:t>L’approche communicative s’est développée en France à partir des années 1970 en réaction contre la méthodologie audio-orale et la méthodologie audio-visuelle. Elle est appelée approche et non méthodologie par souci de prudence, puisqu’on ne la considérait pas comme une méthodologie constituée solide. Elle est le fruit de plusieurs courants de recherches en linguistique et didactique et la suite à différents besoins</a:t>
            </a:r>
            <a:r>
              <a:rPr lang="fr-FR" sz="3100" dirty="0" smtClean="0"/>
              <a:t>.</a:t>
            </a:r>
          </a:p>
          <a:p>
            <a:pPr marL="0" indent="0" algn="just">
              <a:buNone/>
            </a:pPr>
            <a:r>
              <a:rPr lang="fr-FR" sz="3100" dirty="0"/>
              <a:t>Au début des années 1970, les méthodologues de FLE se sont trouvés confrontés aux problèmes spécifiques posés par l’enseignement du français langue étrangère à des étudiants non-spécialistes de français, dans leurs pays, pour leur permettre l’accès à des documents écrits de caractère informationnel. </a:t>
            </a:r>
          </a:p>
          <a:p>
            <a:pPr marL="0" indent="0" algn="just">
              <a:buNone/>
            </a:pPr>
            <a:r>
              <a:rPr lang="fr-FR" sz="3100" dirty="0" smtClean="0"/>
              <a:t>Deux </a:t>
            </a:r>
            <a:r>
              <a:rPr lang="fr-FR" sz="3100" dirty="0"/>
              <a:t>méthodologies ont précédé l’approche communicative :</a:t>
            </a:r>
          </a:p>
          <a:p>
            <a:pPr algn="just"/>
            <a:r>
              <a:rPr lang="fr-FR" sz="3100" dirty="0"/>
              <a:t>Le français instrumental qui vise la communication orale en situation de classe uniquement. Il s’agit d’acquérir une compétence de compréhension immédiate. Il s’intéresse à la compréhension de textes spécifiques plutôt qu’à la production.</a:t>
            </a:r>
          </a:p>
          <a:p>
            <a:pPr algn="just"/>
            <a:r>
              <a:rPr lang="fr-FR" sz="3100" dirty="0"/>
              <a:t>Le français fonctionnel, qui est fondé sur les besoins langagiers réels des individus. Il envisage une relation de locuteur à locuteur dans certaines situations de </a:t>
            </a:r>
            <a:r>
              <a:rPr lang="fr-FR" sz="3100" dirty="0" smtClean="0"/>
              <a:t>communication</a:t>
            </a:r>
            <a:r>
              <a:rPr lang="fr-FR" sz="3100" dirty="0"/>
              <a:t>, et selon certains rôles sociaux. On détermine les besoins langagiers des apprenants en fonction des actes de parole qu’ils auront à accomplir dans certaines situations.</a:t>
            </a:r>
          </a:p>
          <a:p>
            <a:pPr marL="0" indent="0" algn="just">
              <a:buNone/>
            </a:pPr>
            <a:endParaRPr lang="fr-FR" dirty="0"/>
          </a:p>
        </p:txBody>
      </p:sp>
    </p:spTree>
    <p:extLst>
      <p:ext uri="{BB962C8B-B14F-4D97-AF65-F5344CB8AC3E}">
        <p14:creationId xmlns:p14="http://schemas.microsoft.com/office/powerpoint/2010/main" val="2801148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487" y="422830"/>
            <a:ext cx="11500833" cy="6370975"/>
          </a:xfrm>
          <a:prstGeom prst="rect">
            <a:avLst/>
          </a:prstGeom>
        </p:spPr>
        <p:txBody>
          <a:bodyPr wrap="square">
            <a:spAutoFit/>
          </a:bodyPr>
          <a:lstStyle/>
          <a:p>
            <a:pPr algn="just"/>
            <a:r>
              <a:rPr lang="fr-FR" sz="2400" b="0" i="0" dirty="0" smtClean="0">
                <a:effectLst/>
              </a:rPr>
              <a:t>Dans l’approche communicative les quatre habiletés peuvent être développées puisque tout dépend des besoins langagiers des apprenants. La langue est conçue comme un instrument de communication ou d’interaction sociale. Les aspects linguistiques (sons, structures, lexique, etc.) constituent la compétence grammaticale qui ne serait en réalité qu’une des composantes d’une compétence plus globale: la compétence de communication.</a:t>
            </a:r>
          </a:p>
          <a:p>
            <a:pPr algn="just"/>
            <a:r>
              <a:rPr lang="fr-FR" sz="2400" b="0" i="0" dirty="0" smtClean="0">
                <a:effectLst/>
              </a:rPr>
              <a:t>Elle prend en compte les dimensions linguistique et extralinguistique qui constituent un savoir-faire à la fois verbal et non verbal, une connaissance pratique du code et des règles psychologiques, sociologiques et culturelles qui permettront son emploi approprié en situation. Elle s’acquiert en même temps que la compétence linguistique. Il ne suffirait donc pas de connaître les règles grammaticales de la langue étrangère pour communiquer, il faudrait en plus connaître les règles d’emploi de cette langue (quelles formes linguistiques employer dans telle ou telle situation, avec telle ou telle personne, etc.). L’objectif est d’arriver à une communication efficace.</a:t>
            </a:r>
          </a:p>
          <a:p>
            <a:pPr algn="just"/>
            <a:r>
              <a:rPr lang="fr-FR" sz="2400" dirty="0"/>
              <a:t>Selon l’approche communicative, apprendre une langue ne consisterait pas à créer des habitudes, des réflexes. Les constructions ne devraient jamais fonctionner hors des énoncés naturels de communication.</a:t>
            </a:r>
            <a:endParaRPr lang="fr-FR" sz="2400" b="0" i="0" dirty="0">
              <a:effectLst/>
            </a:endParaRPr>
          </a:p>
        </p:txBody>
      </p:sp>
    </p:spTree>
    <p:extLst>
      <p:ext uri="{BB962C8B-B14F-4D97-AF65-F5344CB8AC3E}">
        <p14:creationId xmlns:p14="http://schemas.microsoft.com/office/powerpoint/2010/main" val="3262494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
            <a:ext cx="10515600" cy="1068946"/>
          </a:xfrm>
        </p:spPr>
        <p:txBody>
          <a:bodyPr/>
          <a:lstStyle/>
          <a:p>
            <a:r>
              <a:rPr lang="fr-FR" b="1" dirty="0"/>
              <a:t>L’approche actionnelle</a:t>
            </a:r>
            <a:endParaRPr lang="fr-FR" dirty="0"/>
          </a:p>
        </p:txBody>
      </p:sp>
      <p:sp>
        <p:nvSpPr>
          <p:cNvPr id="3" name="Espace réservé du contenu 2"/>
          <p:cNvSpPr>
            <a:spLocks noGrp="1"/>
          </p:cNvSpPr>
          <p:nvPr>
            <p:ph idx="1"/>
          </p:nvPr>
        </p:nvSpPr>
        <p:spPr>
          <a:xfrm>
            <a:off x="347729" y="1068946"/>
            <a:ext cx="11410681" cy="5679583"/>
          </a:xfrm>
        </p:spPr>
        <p:txBody>
          <a:bodyPr>
            <a:normAutofit fontScale="77500" lnSpcReduction="20000"/>
          </a:bodyPr>
          <a:lstStyle/>
          <a:p>
            <a:pPr marL="0" indent="0" algn="just">
              <a:buNone/>
            </a:pPr>
            <a:r>
              <a:rPr lang="fr-FR" sz="3100" dirty="0" smtClean="0"/>
              <a:t>Après l’approche communicative des années 80, nous sommes maintenant, depuis le milieu des années 90, dans une nouvelle approche pédagogique appelée "approche actionnelle".</a:t>
            </a:r>
          </a:p>
          <a:p>
            <a:pPr marL="0" indent="0" algn="just">
              <a:buNone/>
            </a:pPr>
            <a:endParaRPr lang="fr-FR" sz="3100" dirty="0" smtClean="0"/>
          </a:p>
          <a:p>
            <a:pPr marL="0" indent="0" algn="just">
              <a:buNone/>
            </a:pPr>
            <a:r>
              <a:rPr lang="fr-FR" sz="3100" dirty="0" smtClean="0"/>
              <a:t>L’usage d’une langue, y compris son apprentissage, comprend les actions accomplies par des gens qui, comme individus et comme acteurs sociaux, développent un ensemble de </a:t>
            </a:r>
            <a:r>
              <a:rPr lang="fr-FR" sz="3100" b="1" dirty="0" smtClean="0"/>
              <a:t>compétences générales </a:t>
            </a:r>
            <a:r>
              <a:rPr lang="fr-FR" sz="3100" dirty="0" smtClean="0"/>
              <a:t>et, notamment une </a:t>
            </a:r>
            <a:r>
              <a:rPr lang="fr-FR" sz="3100" b="1" dirty="0" smtClean="0"/>
              <a:t>compétence à communiquer langagièrement</a:t>
            </a:r>
            <a:r>
              <a:rPr lang="fr-FR" sz="3100" dirty="0" smtClean="0"/>
              <a:t>. Ils mettent en œuvre les compétences dont ils disposent dans des </a:t>
            </a:r>
            <a:r>
              <a:rPr lang="fr-FR" sz="3100" b="1" dirty="0" smtClean="0"/>
              <a:t>contextes </a:t>
            </a:r>
            <a:r>
              <a:rPr lang="fr-FR" sz="3100" dirty="0" smtClean="0"/>
              <a:t>et des </a:t>
            </a:r>
            <a:r>
              <a:rPr lang="fr-FR" sz="3100" b="1" dirty="0" smtClean="0"/>
              <a:t>conditions </a:t>
            </a:r>
            <a:r>
              <a:rPr lang="fr-FR" sz="3100" dirty="0" smtClean="0"/>
              <a:t>variés et en se pliant à différentes </a:t>
            </a:r>
            <a:r>
              <a:rPr lang="fr-FR" sz="3100" b="1" dirty="0" smtClean="0"/>
              <a:t>contraintes </a:t>
            </a:r>
            <a:r>
              <a:rPr lang="fr-FR" sz="3100" dirty="0" smtClean="0"/>
              <a:t>afin de réaliser des </a:t>
            </a:r>
            <a:r>
              <a:rPr lang="fr-FR" sz="3100" b="1" dirty="0" smtClean="0"/>
              <a:t>activités langagières </a:t>
            </a:r>
            <a:r>
              <a:rPr lang="fr-FR" sz="3100" dirty="0" smtClean="0"/>
              <a:t>permettant de traiter (en réception et en production) des </a:t>
            </a:r>
            <a:r>
              <a:rPr lang="fr-FR" sz="3100" b="1" dirty="0" smtClean="0"/>
              <a:t>textes </a:t>
            </a:r>
            <a:r>
              <a:rPr lang="fr-FR" sz="3100" dirty="0" smtClean="0"/>
              <a:t>portant sur des thèmes à l’intérieur de </a:t>
            </a:r>
            <a:r>
              <a:rPr lang="fr-FR" sz="3100" b="1" dirty="0" smtClean="0"/>
              <a:t>domaines </a:t>
            </a:r>
            <a:r>
              <a:rPr lang="fr-FR" sz="3100" dirty="0" smtClean="0"/>
              <a:t>particuliers, en mobilisant les </a:t>
            </a:r>
            <a:r>
              <a:rPr lang="fr-FR" sz="3100" b="1" dirty="0" smtClean="0"/>
              <a:t>stratégies </a:t>
            </a:r>
            <a:r>
              <a:rPr lang="fr-FR" sz="3100" dirty="0" smtClean="0"/>
              <a:t>qui paraissent le mieux convenir à l’accomplissement des </a:t>
            </a:r>
            <a:r>
              <a:rPr lang="fr-FR" sz="3100" b="1" dirty="0" smtClean="0"/>
              <a:t>tâches </a:t>
            </a:r>
            <a:r>
              <a:rPr lang="fr-FR" sz="3100" dirty="0" smtClean="0"/>
              <a:t>à effectuer. Le contrôle de ces activités par les interlocuteurs conduit au renforcement ou à la modification des compétences.</a:t>
            </a:r>
          </a:p>
          <a:p>
            <a:pPr marL="0" indent="0" algn="just">
              <a:buNone/>
            </a:pPr>
            <a:r>
              <a:rPr lang="fr-FR" sz="3100" b="1" dirty="0" smtClean="0"/>
              <a:t>Est définie comme tâche </a:t>
            </a:r>
            <a:r>
              <a:rPr lang="fr-FR" sz="3100" dirty="0" smtClean="0"/>
              <a:t>toute visée actionnelle que l’acteur se représente comme devant parvenir à un résultat donné en fonction d’un problème à résoudre, d’une obligation à remplir, d’un but qu’on s’est fixé. Il peut s’agir tout aussi bien, suivant cette définition, de déplacer une armoire, d’écrire un livre, d’emporter la décision dans la négociation d’un contrat, de faire une partie de cartes, de commander un repas dans un restaurant, de traduire un texte en langue étrangère ou de préparer en groupe un journal de classe.</a:t>
            </a:r>
          </a:p>
          <a:p>
            <a:pPr marL="0" indent="0">
              <a:buNone/>
            </a:pPr>
            <a:endParaRPr lang="fr-FR" dirty="0"/>
          </a:p>
        </p:txBody>
      </p:sp>
    </p:spTree>
    <p:extLst>
      <p:ext uri="{BB962C8B-B14F-4D97-AF65-F5344CB8AC3E}">
        <p14:creationId xmlns:p14="http://schemas.microsoft.com/office/powerpoint/2010/main" val="303439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6000" b="1" dirty="0" smtClean="0">
                <a:latin typeface="+mn-lt"/>
              </a:rPr>
              <a:t>Une méthode</a:t>
            </a:r>
            <a:endParaRPr lang="fr-FR" sz="6000" dirty="0">
              <a:latin typeface="+mn-lt"/>
            </a:endParaRPr>
          </a:p>
        </p:txBody>
      </p:sp>
      <p:sp>
        <p:nvSpPr>
          <p:cNvPr id="3" name="Espace réservé du contenu 2"/>
          <p:cNvSpPr>
            <a:spLocks noGrp="1"/>
          </p:cNvSpPr>
          <p:nvPr>
            <p:ph idx="1"/>
          </p:nvPr>
        </p:nvSpPr>
        <p:spPr>
          <a:xfrm>
            <a:off x="373487" y="1825625"/>
            <a:ext cx="11423561" cy="4351338"/>
          </a:xfrm>
        </p:spPr>
        <p:txBody>
          <a:bodyPr/>
          <a:lstStyle/>
          <a:p>
            <a:pPr marL="0" indent="0" algn="just">
              <a:buNone/>
            </a:pPr>
            <a:r>
              <a:rPr lang="fr-FR" dirty="0" smtClean="0"/>
              <a:t>Est une série de démarches précisées par des outils que nous utilisons afin d’arriver à un but précis qui est, dans notre cas, l’enseignement d’une langue étrangère. Dans le domaine de la didactique du FLE, il en existe tellement qu’il serait quasi impossible de les énumérer.</a:t>
            </a:r>
          </a:p>
          <a:p>
            <a:pPr marL="0" indent="0" algn="just">
              <a:buNone/>
            </a:pPr>
            <a:r>
              <a:rPr lang="fr-FR" dirty="0" smtClean="0"/>
              <a:t>La méthode se doit d’aider l’enseignant à se fixer une ligne de « marche » avec ses apprenants.</a:t>
            </a:r>
          </a:p>
          <a:p>
            <a:pPr marL="0" indent="0" algn="just">
              <a:buNone/>
            </a:pPr>
            <a:r>
              <a:rPr lang="fr-FR" dirty="0" smtClean="0"/>
              <a:t>Selon plusieurs enseignants, la présence d’une méthode définie dés le début dans l’univers de la classe est très importante et sécurisante pour les apprenants.</a:t>
            </a:r>
          </a:p>
          <a:p>
            <a:pPr marL="0" indent="0">
              <a:buNone/>
            </a:pPr>
            <a:endParaRPr lang="fr-FR" dirty="0"/>
          </a:p>
        </p:txBody>
      </p:sp>
    </p:spTree>
    <p:extLst>
      <p:ext uri="{BB962C8B-B14F-4D97-AF65-F5344CB8AC3E}">
        <p14:creationId xmlns:p14="http://schemas.microsoft.com/office/powerpoint/2010/main" val="677838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3944" y="-257577"/>
            <a:ext cx="11024315" cy="7459550"/>
          </a:xfrm>
          <a:prstGeom prst="rect">
            <a:avLst/>
          </a:prstGeom>
        </p:spPr>
        <p:txBody>
          <a:bodyPr wrap="square">
            <a:spAutoFit/>
          </a:bodyPr>
          <a:lstStyle/>
          <a:p>
            <a:pPr algn="ctr"/>
            <a:r>
              <a:rPr lang="fr-FR" sz="6000" b="1" i="0" dirty="0" smtClean="0">
                <a:effectLst/>
              </a:rPr>
              <a:t>La méthodologie</a:t>
            </a:r>
            <a:r>
              <a:rPr lang="fr-FR" b="0" i="0" dirty="0" smtClean="0">
                <a:effectLst/>
                <a:latin typeface="Arial" panose="020B0604020202020204" pitchFamily="34" charset="0"/>
              </a:rPr>
              <a:t> </a:t>
            </a:r>
          </a:p>
          <a:p>
            <a:pPr algn="just"/>
            <a:endParaRPr lang="fr-FR" dirty="0">
              <a:latin typeface="Arial" panose="020B0604020202020204" pitchFamily="34" charset="0"/>
            </a:endParaRPr>
          </a:p>
          <a:p>
            <a:pPr algn="just"/>
            <a:r>
              <a:rPr lang="fr-FR" sz="2400" b="0" i="0" dirty="0" smtClean="0">
                <a:effectLst/>
              </a:rPr>
              <a:t>est une démarche adoptée par des chercheurs, des didacticiens, des linguistes, des éditeurs et des enseignants afin de réaliser une méthode. Elle se doit de fournir un ensemble de procédures d’apprentissage aux concepteurs de méthodes afin de déterminer leurs lignes de réalisations. Plusieurs méthodologies sont apparues et ont évolué selon le développement de la recherche en didactique, mais aussi de la situation politico - économico – culturelle du monde</a:t>
            </a:r>
            <a:r>
              <a:rPr lang="fr-FR" sz="2400" b="0" i="0" dirty="0" smtClean="0">
                <a:solidFill>
                  <a:srgbClr val="333399"/>
                </a:solidFill>
                <a:effectLst/>
              </a:rPr>
              <a:t>.</a:t>
            </a:r>
          </a:p>
          <a:p>
            <a:pPr algn="just"/>
            <a:endParaRPr lang="fr-FR" sz="2400" b="0" i="0" dirty="0" smtClean="0">
              <a:solidFill>
                <a:srgbClr val="333399"/>
              </a:solidFill>
              <a:effectLst/>
            </a:endParaRPr>
          </a:p>
          <a:p>
            <a:pPr algn="just"/>
            <a:r>
              <a:rPr lang="fr-FR" sz="2400" dirty="0">
                <a:cs typeface="Arial" panose="020B0604020202020204" pitchFamily="34" charset="0"/>
              </a:rPr>
              <a:t>Depuis le XIXème siècle et  jusqu’à présent, les différentes méthodologies se sont succédé, les unes en rupture avec les précédentes, les autres comme une adaptation de  celles-ci aux nouveaux besoins de la société. Cependant on ne peut pas définir d’une manière précise leur succession chronologique, étant donné que certaines d’entre elles ont cohabité avant de s’imposer aux précédentes</a:t>
            </a:r>
            <a:r>
              <a:rPr lang="fr-FR" sz="2400" dirty="0" smtClean="0">
                <a:cs typeface="Arial" panose="020B0604020202020204" pitchFamily="34" charset="0"/>
              </a:rPr>
              <a:t>.</a:t>
            </a:r>
          </a:p>
          <a:p>
            <a:pPr algn="just"/>
            <a:endParaRPr lang="fr-FR" sz="2400" dirty="0">
              <a:cs typeface="Arial" panose="020B0604020202020204" pitchFamily="34" charset="0"/>
            </a:endParaRPr>
          </a:p>
          <a:p>
            <a:pPr algn="just"/>
            <a:r>
              <a:rPr lang="fr-FR" sz="2400" dirty="0">
                <a:cs typeface="Arial" panose="020B0604020202020204" pitchFamily="34" charset="0"/>
              </a:rPr>
              <a:t>Nous allons tenter de vous le démontrer dans notre présentation des méthodologies qui sont apparues depuis le XVIII siècle jusqu’à aujourd’hui.</a:t>
            </a:r>
          </a:p>
          <a:p>
            <a:pPr algn="just"/>
            <a:endParaRPr lang="fr-FR" sz="2400" dirty="0"/>
          </a:p>
        </p:txBody>
      </p:sp>
    </p:spTree>
    <p:extLst>
      <p:ext uri="{BB962C8B-B14F-4D97-AF65-F5344CB8AC3E}">
        <p14:creationId xmlns:p14="http://schemas.microsoft.com/office/powerpoint/2010/main" val="2247090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41669"/>
            <a:ext cx="10515600" cy="1549020"/>
          </a:xfrm>
        </p:spPr>
        <p:txBody>
          <a:bodyPr>
            <a:normAutofit fontScale="90000"/>
          </a:bodyPr>
          <a:lstStyle/>
          <a:p>
            <a:r>
              <a:rPr lang="fr-FR" b="1" dirty="0" smtClean="0"/>
              <a:t>La </a:t>
            </a:r>
            <a:r>
              <a:rPr lang="fr-FR" b="1" dirty="0"/>
              <a:t>méthodologie traditionnelle et la méthodologie naturelle</a:t>
            </a:r>
            <a:r>
              <a:rPr lang="fr-FR" dirty="0"/>
              <a:t/>
            </a:r>
            <a:br>
              <a:rPr lang="fr-FR" dirty="0"/>
            </a:br>
            <a:endParaRPr lang="fr-FR" dirty="0"/>
          </a:p>
        </p:txBody>
      </p:sp>
      <p:sp>
        <p:nvSpPr>
          <p:cNvPr id="3" name="Espace réservé du contenu 2"/>
          <p:cNvSpPr>
            <a:spLocks noGrp="1"/>
          </p:cNvSpPr>
          <p:nvPr>
            <p:ph idx="1"/>
          </p:nvPr>
        </p:nvSpPr>
        <p:spPr>
          <a:xfrm>
            <a:off x="412124" y="1825625"/>
            <a:ext cx="11500834" cy="4351338"/>
          </a:xfrm>
        </p:spPr>
        <p:txBody>
          <a:bodyPr/>
          <a:lstStyle/>
          <a:p>
            <a:pPr marL="0" indent="0" algn="just">
              <a:buNone/>
            </a:pPr>
            <a:r>
              <a:rPr lang="fr-FR" dirty="0"/>
              <a:t>Bien que la didactique des langues ne soit apparue qu’à la fin du XIXème siècle, l’enseignement des langues a toujours été un souci en Europe, surtout, au départ, pour l’enseignement scolaire du Latin et du grec. Plus tard, avec les voyages et les découvertes géographiques, il fallut trouver des méthodes afin d’apprendre la langue aux étrangers</a:t>
            </a:r>
            <a:r>
              <a:rPr lang="fr-FR" dirty="0" smtClean="0"/>
              <a:t>.</a:t>
            </a:r>
          </a:p>
          <a:p>
            <a:pPr marL="0" indent="0" algn="just">
              <a:buNone/>
            </a:pPr>
            <a:endParaRPr lang="fr-FR" dirty="0"/>
          </a:p>
          <a:p>
            <a:pPr marL="0" indent="0" algn="just">
              <a:buNone/>
            </a:pPr>
            <a:r>
              <a:rPr lang="fr-FR" dirty="0"/>
              <a:t>Dans ces temps éloignés on peut distinguer deux courants méthodologiques distincts :</a:t>
            </a:r>
          </a:p>
          <a:p>
            <a:pPr marL="0" indent="0">
              <a:buNone/>
            </a:pPr>
            <a:endParaRPr lang="fr-FR" dirty="0"/>
          </a:p>
        </p:txBody>
      </p:sp>
    </p:spTree>
    <p:extLst>
      <p:ext uri="{BB962C8B-B14F-4D97-AF65-F5344CB8AC3E}">
        <p14:creationId xmlns:p14="http://schemas.microsoft.com/office/powerpoint/2010/main" val="1398242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 La méthodologie traditionnelle :</a:t>
            </a:r>
            <a:endParaRPr lang="fr-FR" dirty="0"/>
          </a:p>
        </p:txBody>
      </p:sp>
      <p:sp>
        <p:nvSpPr>
          <p:cNvPr id="3" name="Espace réservé du contenu 2"/>
          <p:cNvSpPr>
            <a:spLocks noGrp="1"/>
          </p:cNvSpPr>
          <p:nvPr>
            <p:ph idx="1"/>
          </p:nvPr>
        </p:nvSpPr>
        <p:spPr>
          <a:xfrm>
            <a:off x="180303" y="1825625"/>
            <a:ext cx="11745533" cy="4351338"/>
          </a:xfrm>
        </p:spPr>
        <p:txBody>
          <a:bodyPr/>
          <a:lstStyle/>
          <a:p>
            <a:pPr marL="0" indent="0" algn="just">
              <a:buNone/>
            </a:pPr>
            <a:r>
              <a:rPr lang="fr-FR" dirty="0"/>
              <a:t>Cette méthodologie se basait sur la lecture et la traduction de textes littéraires en langue étrangère, ce qui plaçait donc l’oral au second plan. La langue étrangère était décortiquée et présentée comme un ensemble de règles grammaticales et d’exceptions, qui pouvaient être rapprochées de celles de la langue maternelle. L’importance était donnée à la forme littéraire sur le sens des textes, même si celui-ci n’est pas totalement négligé. Par conséquent, cette méthodologie affichait une préférence pour la langue soutenue des auteurs littéraires  sur la langue orale de tous les jours. La culture était perçue comme l’ensemble des </a:t>
            </a:r>
            <a:r>
              <a:rPr lang="fr-FR" dirty="0" smtClean="0"/>
              <a:t>œuvres </a:t>
            </a:r>
            <a:r>
              <a:rPr lang="fr-FR" dirty="0"/>
              <a:t>littéraires et artistiques réalisées dans le pays où l’on parle la langue étrangère.</a:t>
            </a:r>
          </a:p>
        </p:txBody>
      </p:sp>
    </p:spTree>
    <p:extLst>
      <p:ext uri="{BB962C8B-B14F-4D97-AF65-F5344CB8AC3E}">
        <p14:creationId xmlns:p14="http://schemas.microsoft.com/office/powerpoint/2010/main" val="2304446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8982" y="0"/>
            <a:ext cx="10515600" cy="1325563"/>
          </a:xfrm>
        </p:spPr>
        <p:txBody>
          <a:bodyPr/>
          <a:lstStyle/>
          <a:p>
            <a:r>
              <a:rPr lang="fr-FR" b="1" dirty="0"/>
              <a:t>b- la méthodologie naturelle</a:t>
            </a:r>
            <a:endParaRPr lang="fr-FR" dirty="0"/>
          </a:p>
        </p:txBody>
      </p:sp>
      <p:sp>
        <p:nvSpPr>
          <p:cNvPr id="3" name="Espace réservé du contenu 2"/>
          <p:cNvSpPr>
            <a:spLocks noGrp="1"/>
          </p:cNvSpPr>
          <p:nvPr>
            <p:ph idx="1"/>
          </p:nvPr>
        </p:nvSpPr>
        <p:spPr>
          <a:xfrm>
            <a:off x="437881" y="1043190"/>
            <a:ext cx="11397803" cy="5814810"/>
          </a:xfrm>
        </p:spPr>
        <p:txBody>
          <a:bodyPr>
            <a:normAutofit fontScale="92500" lnSpcReduction="10000"/>
          </a:bodyPr>
          <a:lstStyle/>
          <a:p>
            <a:pPr marL="0" indent="0" algn="just">
              <a:buNone/>
            </a:pPr>
            <a:r>
              <a:rPr lang="fr-FR" dirty="0"/>
              <a:t>Ce sont les observations sur le processus d’apprentissage de la langue allemande de F. Gouin qui en sont à l’origine. Il a en effet été le premier à s’interroger sur ce qu’est la langue et sur le processus d’apprentissage d’une langue pour en tirer des conclusions pédagogiques. Il affirme que la nécessité d’apprendre des langues viendrait du besoin de l’homme de communiquer avec d’autres hommes et de franchir ainsi les barrières culturelles. C’est pourquoi il faut enseigner l’oral aussi bien que l’écrit, même si l’oral doit toujours précéder l’écrit dans le processus d’enseignement-apprentissage</a:t>
            </a:r>
            <a:r>
              <a:rPr lang="fr-FR" dirty="0" smtClean="0"/>
              <a:t>.</a:t>
            </a:r>
          </a:p>
          <a:p>
            <a:pPr marL="0" indent="0" algn="just">
              <a:buNone/>
            </a:pPr>
            <a:endParaRPr lang="fr-FR" dirty="0" smtClean="0"/>
          </a:p>
          <a:p>
            <a:pPr marL="0" indent="0" algn="just">
              <a:buNone/>
            </a:pPr>
            <a:r>
              <a:rPr lang="fr-FR" dirty="0"/>
              <a:t>C’est à partir de la méthode de F. Gouin que les méthodes didactiques vont se baser sur des théories de l’apprentissage (psychologiques, sociologiques, linguistiques, etc.) et vont prôner l’importance de l’oral</a:t>
            </a:r>
            <a:r>
              <a:rPr lang="fr-FR" dirty="0" smtClean="0"/>
              <a:t>.</a:t>
            </a:r>
          </a:p>
          <a:p>
            <a:pPr marL="0" indent="0" algn="just">
              <a:buNone/>
            </a:pPr>
            <a:endParaRPr lang="fr-FR" dirty="0"/>
          </a:p>
          <a:p>
            <a:pPr marL="0" indent="0" algn="just">
              <a:buNone/>
            </a:pPr>
            <a:r>
              <a:rPr lang="fr-FR" dirty="0"/>
              <a:t>Selon F. Gouin, l’apprentissage d’une langue étrangère doit se faire à partir de la langue usuelle, quotidienne, si l’on prétend que cet apprentissage ressemble le plus possible à celui de la langue maternelle par l’enfant. </a:t>
            </a:r>
          </a:p>
          <a:p>
            <a:pPr marL="0" indent="0" algn="just">
              <a:buNone/>
            </a:pPr>
            <a:endParaRPr lang="fr-FR" dirty="0"/>
          </a:p>
        </p:txBody>
      </p:sp>
    </p:spTree>
    <p:extLst>
      <p:ext uri="{BB962C8B-B14F-4D97-AF65-F5344CB8AC3E}">
        <p14:creationId xmlns:p14="http://schemas.microsoft.com/office/powerpoint/2010/main" val="3415749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
            <a:ext cx="10515600" cy="1468192"/>
          </a:xfrm>
        </p:spPr>
        <p:txBody>
          <a:bodyPr/>
          <a:lstStyle/>
          <a:p>
            <a:r>
              <a:rPr lang="fr-FR" b="1" dirty="0" smtClean="0"/>
              <a:t> </a:t>
            </a:r>
            <a:r>
              <a:rPr lang="fr-FR" b="1" dirty="0"/>
              <a:t>La méthodologie de « la méthode directe »</a:t>
            </a:r>
            <a:endParaRPr lang="fr-FR" dirty="0"/>
          </a:p>
        </p:txBody>
      </p:sp>
      <p:sp>
        <p:nvSpPr>
          <p:cNvPr id="3" name="Espace réservé du contenu 2"/>
          <p:cNvSpPr>
            <a:spLocks noGrp="1"/>
          </p:cNvSpPr>
          <p:nvPr>
            <p:ph idx="1"/>
          </p:nvPr>
        </p:nvSpPr>
        <p:spPr>
          <a:xfrm>
            <a:off x="193183" y="1107582"/>
            <a:ext cx="11809927" cy="5750417"/>
          </a:xfrm>
        </p:spPr>
        <p:txBody>
          <a:bodyPr>
            <a:normAutofit lnSpcReduction="10000"/>
          </a:bodyPr>
          <a:lstStyle/>
          <a:p>
            <a:pPr marL="0" indent="0" algn="just">
              <a:buNone/>
            </a:pPr>
            <a:r>
              <a:rPr lang="fr-FR" dirty="0"/>
              <a:t>A partir des années 1870, une interminable polémique va opposer les traditionalistes aux partisans de la réforme directe jusqu’en </a:t>
            </a:r>
            <a:r>
              <a:rPr lang="fr-FR" b="1" dirty="0"/>
              <a:t>1902</a:t>
            </a:r>
            <a:r>
              <a:rPr lang="fr-FR" dirty="0"/>
              <a:t>, date à laquelle des instructions officielles imposeront d’une manière autoritaire l’utilisation de la méthodologie directe dans l’enseignement national, ce que C. Puren nomme “le coup d’état pédagogique de 1902”. Elle est considérée historiquement comme la première méthodologie spécifique à l’enseignement des langues vivantes étrangères. Elle est le fruit de la cohabitation des méthodes précédemment citées</a:t>
            </a:r>
            <a:r>
              <a:rPr lang="fr-FR" dirty="0" smtClean="0"/>
              <a:t>.</a:t>
            </a:r>
          </a:p>
          <a:p>
            <a:pPr marL="0" indent="0" algn="just">
              <a:buNone/>
            </a:pPr>
            <a:endParaRPr lang="fr-FR" dirty="0"/>
          </a:p>
          <a:p>
            <a:pPr marL="0" indent="0" algn="just">
              <a:buNone/>
            </a:pPr>
            <a:r>
              <a:rPr lang="fr-FR" dirty="0"/>
              <a:t>L’évolution des besoins d’apprentissage des langues vivantes étrangères a provoqué l’apparition d’un nouvel objectif appelé “pratique” qui visait une maîtrise effective de la langue comme instrument de communication.</a:t>
            </a:r>
          </a:p>
          <a:p>
            <a:pPr marL="0" indent="0" algn="just">
              <a:buNone/>
            </a:pPr>
            <a:r>
              <a:rPr lang="fr-FR" dirty="0"/>
              <a:t>La méthodologie directe constituait une approche naturelle de l’apprentissage d’une langue étrangère fondée sur l’observation de l’acquisition de la langue maternelle par l’enfant.</a:t>
            </a:r>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670339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397" y="197346"/>
            <a:ext cx="11307651" cy="6740307"/>
          </a:xfrm>
          <a:prstGeom prst="rect">
            <a:avLst/>
          </a:prstGeom>
        </p:spPr>
        <p:txBody>
          <a:bodyPr wrap="square">
            <a:spAutoFit/>
          </a:bodyPr>
          <a:lstStyle/>
          <a:p>
            <a:pPr algn="just"/>
            <a:r>
              <a:rPr lang="fr-FR" sz="2400" b="0" i="0" dirty="0" smtClean="0">
                <a:effectLst/>
              </a:rPr>
              <a:t>Les principes fondamentaux qui la définissent sont :</a:t>
            </a:r>
          </a:p>
          <a:p>
            <a:pPr algn="just"/>
            <a:endParaRPr lang="fr-FR" sz="2400" b="0" i="0" dirty="0" smtClean="0">
              <a:effectLst/>
            </a:endParaRPr>
          </a:p>
          <a:p>
            <a:pPr algn="just">
              <a:buFont typeface="Arial" panose="020B0604020202020204" pitchFamily="34" charset="0"/>
              <a:buChar char="•"/>
            </a:pPr>
            <a:r>
              <a:rPr lang="fr-FR" sz="2400" b="0" i="0" dirty="0" smtClean="0">
                <a:effectLst/>
              </a:rPr>
              <a:t>L’enseignement des mots étrangers sans passer par l’intermédiaire de leurs équivalents en langue maternelle. Le professeur explique le vocabulaire à l’aide d’objets ou d’images, mais ne traduit jamais. L’objectif est que l’apprenant pense en langue étrangère le plus tôt possible.  </a:t>
            </a:r>
          </a:p>
          <a:p>
            <a:pPr algn="just">
              <a:buFont typeface="Arial" panose="020B0604020202020204" pitchFamily="34" charset="0"/>
              <a:buChar char="•"/>
            </a:pPr>
            <a:r>
              <a:rPr lang="fr-FR" sz="2400" b="0" i="0" dirty="0" smtClean="0">
                <a:effectLst/>
              </a:rPr>
              <a:t>L’utilisation de la langue orale sans passer par l’intermédiaire de sa forme écrite. On accorde une importance particulière à la prononciation et on considère la langue écrite comme une langue orale “scripturée”.</a:t>
            </a:r>
          </a:p>
          <a:p>
            <a:pPr algn="just">
              <a:buFont typeface="Arial" panose="020B0604020202020204" pitchFamily="34" charset="0"/>
              <a:buChar char="•"/>
            </a:pPr>
            <a:r>
              <a:rPr lang="fr-FR" sz="2400" b="0" i="0" dirty="0" smtClean="0">
                <a:effectLst/>
              </a:rPr>
              <a:t>L’enseignement de la grammaire étrangère se fait d’une manière inductive (les règles ne s’étudient pas d’une manière explicite). On privilégie les exercices de conversation et les questions-réponses  dirigées par l’enseignant.</a:t>
            </a:r>
          </a:p>
          <a:p>
            <a:pPr algn="just">
              <a:buFont typeface="Arial" panose="020B0604020202020204" pitchFamily="34" charset="0"/>
              <a:buChar char="•"/>
            </a:pPr>
            <a:endParaRPr lang="fr-FR" sz="2400" b="0" i="0" dirty="0" smtClean="0">
              <a:effectLst/>
            </a:endParaRPr>
          </a:p>
          <a:p>
            <a:pPr algn="just"/>
            <a:r>
              <a:rPr lang="fr-FR" sz="2400" b="0" i="0" dirty="0" smtClean="0">
                <a:effectLst/>
              </a:rPr>
              <a:t>La méthodologie directe se base sur l’utilisation de plusieurs méthodes : méthode </a:t>
            </a:r>
            <a:r>
              <a:rPr lang="fr-FR" sz="2400" b="1" i="0" dirty="0" smtClean="0">
                <a:effectLst/>
              </a:rPr>
              <a:t>directe, active et orale</a:t>
            </a:r>
            <a:r>
              <a:rPr lang="fr-FR" sz="2400" b="0" i="0" dirty="0" smtClean="0">
                <a:effectLst/>
              </a:rPr>
              <a:t>.</a:t>
            </a:r>
          </a:p>
          <a:p>
            <a:pPr algn="just"/>
            <a:r>
              <a:rPr lang="fr-FR" sz="2400" b="0" i="0" dirty="0" smtClean="0">
                <a:effectLst/>
              </a:rPr>
              <a:t>Par méthode directe on désignait l’ensemble des procédés et des techniques permettant d’éviter le recours à l’intermédiaire de la langue maternelle dans l’apprentissage, ce qui a constitué un bouleversement dans l’enseignement des langues étrangères.</a:t>
            </a:r>
            <a:endParaRPr lang="fr-FR" sz="2400" b="0" i="0" dirty="0">
              <a:effectLst/>
            </a:endParaRPr>
          </a:p>
        </p:txBody>
      </p:sp>
    </p:spTree>
    <p:extLst>
      <p:ext uri="{BB962C8B-B14F-4D97-AF65-F5344CB8AC3E}">
        <p14:creationId xmlns:p14="http://schemas.microsoft.com/office/powerpoint/2010/main" val="1664601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608" y="437882"/>
            <a:ext cx="11294773" cy="7109639"/>
          </a:xfrm>
          <a:prstGeom prst="rect">
            <a:avLst/>
          </a:prstGeom>
        </p:spPr>
        <p:txBody>
          <a:bodyPr wrap="square">
            <a:spAutoFit/>
          </a:bodyPr>
          <a:lstStyle/>
          <a:p>
            <a:pPr algn="just"/>
            <a:r>
              <a:rPr lang="fr-FR" sz="2400" b="0" i="0" dirty="0" smtClean="0">
                <a:effectLst/>
              </a:rPr>
              <a:t>Dans la méthode active on se doit d’employer tout un ensemble de méthodes : interrogative, intuitive, imitative, répétitive ainsi que la participation active physiquement de l’élève. Nous allons expliquer chacune de ces méthodes :</a:t>
            </a:r>
          </a:p>
          <a:p>
            <a:pPr algn="just"/>
            <a:r>
              <a:rPr lang="fr-FR" sz="2400" b="0" i="0" dirty="0" smtClean="0">
                <a:effectLst/>
              </a:rPr>
              <a:t>- La méthode interrogative est un système de questions-réponses entre le professeur et ses apprenants, afin de réemployer les formes linguistiques étudiées. Il s’agissait donc d’exercices totalement dirigés.</a:t>
            </a:r>
          </a:p>
          <a:p>
            <a:pPr algn="just"/>
            <a:r>
              <a:rPr lang="fr-FR" sz="2400" b="0" i="0" dirty="0" smtClean="0">
                <a:effectLst/>
              </a:rPr>
              <a:t>- La méthode intuitive proposait une explication du vocabulaire qui obligeait l’élève à un effort personnel de divination à partir d’objets ou d’images. La présentation des règles de grammaire se réalisait également à partir d’exemples, sans passer par l’intermédiaire de la langue maternelle. La compréhension se faisait donc de manière intuitive.</a:t>
            </a:r>
          </a:p>
          <a:p>
            <a:pPr algn="just"/>
            <a:r>
              <a:rPr lang="fr-FR" sz="2400" b="0" i="0" dirty="0" smtClean="0">
                <a:effectLst/>
              </a:rPr>
              <a:t>- La méthode imitative avait comme but principal l’imitation acoustique au moyen de la répétition intensive et mécanique.</a:t>
            </a:r>
          </a:p>
          <a:p>
            <a:pPr algn="just"/>
            <a:r>
              <a:rPr lang="fr-FR" sz="2400" b="0" i="0" dirty="0" smtClean="0">
                <a:effectLst/>
              </a:rPr>
              <a:t>- La méthode répétitive s’appuyait sur le principe qu’on retient mieux en répétant. La répétition pouvait être extensive ou intensive. Cependant l’emploi intensif du vocabulaire donnerait lieu à une inflation lexicale incontrôlable et négative pour l’enseignement-apprentissage de la langue.</a:t>
            </a:r>
          </a:p>
          <a:p>
            <a:pPr algn="just"/>
            <a:r>
              <a:rPr lang="fr-FR" sz="2400" b="0" i="0" dirty="0" smtClean="0">
                <a:effectLst/>
              </a:rPr>
              <a:t>- L’appel à l’activité physique de l’élève pour la  dramatisation de saynètes, la lecture expressive accompagnée par des mouvements corporels, afin d’augmenter la motivation chez l’apprenant.  </a:t>
            </a:r>
            <a:endParaRPr lang="fr-FR" sz="2400" b="0" i="0" dirty="0">
              <a:effectLst/>
            </a:endParaRPr>
          </a:p>
        </p:txBody>
      </p:sp>
    </p:spTree>
    <p:extLst>
      <p:ext uri="{BB962C8B-B14F-4D97-AF65-F5344CB8AC3E}">
        <p14:creationId xmlns:p14="http://schemas.microsoft.com/office/powerpoint/2010/main" val="198761667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1353</Words>
  <Application>Microsoft Office PowerPoint</Application>
  <PresentationFormat>Grand écran</PresentationFormat>
  <Paragraphs>82</Paragraphs>
  <Slides>16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Calibri</vt:lpstr>
      <vt:lpstr>Calibri Light</vt:lpstr>
      <vt:lpstr>Thème Office</vt:lpstr>
      <vt:lpstr>L’évolution des méthodologies en FLE  Pr Lakhdar KHARCHI</vt:lpstr>
      <vt:lpstr>Une méthode</vt:lpstr>
      <vt:lpstr>Présentation PowerPoint</vt:lpstr>
      <vt:lpstr>La méthodologie traditionnelle et la méthodologie naturelle </vt:lpstr>
      <vt:lpstr>a- La méthodologie traditionnelle :</vt:lpstr>
      <vt:lpstr>b- la méthodologie naturelle</vt:lpstr>
      <vt:lpstr> La méthodologie de « la méthode directe »</vt:lpstr>
      <vt:lpstr>Présentation PowerPoint</vt:lpstr>
      <vt:lpstr>Présentation PowerPoint</vt:lpstr>
      <vt:lpstr>La méthodologie active</vt:lpstr>
      <vt:lpstr>La méthodologie audio-orale</vt:lpstr>
      <vt:lpstr>Présentation PowerPoint</vt:lpstr>
      <vt:lpstr>La méthodologie Structuro-globale audio-visuelle (SGAV)</vt:lpstr>
      <vt:lpstr>L’approche communicative</vt:lpstr>
      <vt:lpstr>Présentation PowerPoint</vt:lpstr>
      <vt:lpstr>L’approche actionnelle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 méthode</dc:title>
  <dc:creator>Lakhdar KHARCHI</dc:creator>
  <cp:lastModifiedBy>Lakhdar KHARCHI</cp:lastModifiedBy>
  <cp:revision>8</cp:revision>
  <dcterms:created xsi:type="dcterms:W3CDTF">2021-05-31T22:45:57Z</dcterms:created>
  <dcterms:modified xsi:type="dcterms:W3CDTF">2021-05-31T23:47:32Z</dcterms:modified>
</cp:coreProperties>
</file>