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7" r:id="rId14"/>
    <p:sldId id="268" r:id="rId15"/>
    <p:sldId id="270" r:id="rId16"/>
    <p:sldId id="271" r:id="rId17"/>
  </p:sldIdLst>
  <p:sldSz cx="12192000" cy="6858000"/>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D984EF9-39B2-4D0F-99F1-30BE6D8172C3}" type="datetimeFigureOut">
              <a:rPr lang="fr-FR" smtClean="0"/>
              <a:t>10/05/2022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CB8244-FD30-4D60-997C-7AE1ABA124AA}" type="slidenum">
              <a:rPr lang="fr-FR" smtClean="0"/>
              <a:t>‹N°›</a:t>
            </a:fld>
            <a:endParaRPr lang="fr-FR"/>
          </a:p>
        </p:txBody>
      </p:sp>
    </p:spTree>
    <p:extLst>
      <p:ext uri="{BB962C8B-B14F-4D97-AF65-F5344CB8AC3E}">
        <p14:creationId xmlns:p14="http://schemas.microsoft.com/office/powerpoint/2010/main" val="2226197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D984EF9-39B2-4D0F-99F1-30BE6D8172C3}" type="datetimeFigureOut">
              <a:rPr lang="fr-FR" smtClean="0"/>
              <a:t>10/05/2022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CB8244-FD30-4D60-997C-7AE1ABA124AA}" type="slidenum">
              <a:rPr lang="fr-FR" smtClean="0"/>
              <a:t>‹N°›</a:t>
            </a:fld>
            <a:endParaRPr lang="fr-FR"/>
          </a:p>
        </p:txBody>
      </p:sp>
    </p:spTree>
    <p:extLst>
      <p:ext uri="{BB962C8B-B14F-4D97-AF65-F5344CB8AC3E}">
        <p14:creationId xmlns:p14="http://schemas.microsoft.com/office/powerpoint/2010/main" val="72991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D984EF9-39B2-4D0F-99F1-30BE6D8172C3}" type="datetimeFigureOut">
              <a:rPr lang="fr-FR" smtClean="0"/>
              <a:t>10/05/2022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CB8244-FD30-4D60-997C-7AE1ABA124AA}" type="slidenum">
              <a:rPr lang="fr-FR" smtClean="0"/>
              <a:t>‹N°›</a:t>
            </a:fld>
            <a:endParaRPr lang="fr-FR"/>
          </a:p>
        </p:txBody>
      </p:sp>
    </p:spTree>
    <p:extLst>
      <p:ext uri="{BB962C8B-B14F-4D97-AF65-F5344CB8AC3E}">
        <p14:creationId xmlns:p14="http://schemas.microsoft.com/office/powerpoint/2010/main" val="1548754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D984EF9-39B2-4D0F-99F1-30BE6D8172C3}" type="datetimeFigureOut">
              <a:rPr lang="fr-FR" smtClean="0"/>
              <a:t>10/05/2022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CB8244-FD30-4D60-997C-7AE1ABA124AA}" type="slidenum">
              <a:rPr lang="fr-FR" smtClean="0"/>
              <a:t>‹N°›</a:t>
            </a:fld>
            <a:endParaRPr lang="fr-FR"/>
          </a:p>
        </p:txBody>
      </p:sp>
    </p:spTree>
    <p:extLst>
      <p:ext uri="{BB962C8B-B14F-4D97-AF65-F5344CB8AC3E}">
        <p14:creationId xmlns:p14="http://schemas.microsoft.com/office/powerpoint/2010/main" val="475372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D984EF9-39B2-4D0F-99F1-30BE6D8172C3}" type="datetimeFigureOut">
              <a:rPr lang="fr-FR" smtClean="0"/>
              <a:t>10/05/2022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CB8244-FD30-4D60-997C-7AE1ABA124AA}" type="slidenum">
              <a:rPr lang="fr-FR" smtClean="0"/>
              <a:t>‹N°›</a:t>
            </a:fld>
            <a:endParaRPr lang="fr-FR"/>
          </a:p>
        </p:txBody>
      </p:sp>
    </p:spTree>
    <p:extLst>
      <p:ext uri="{BB962C8B-B14F-4D97-AF65-F5344CB8AC3E}">
        <p14:creationId xmlns:p14="http://schemas.microsoft.com/office/powerpoint/2010/main" val="3184578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D984EF9-39B2-4D0F-99F1-30BE6D8172C3}" type="datetimeFigureOut">
              <a:rPr lang="fr-FR" smtClean="0"/>
              <a:t>10/05/2022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CB8244-FD30-4D60-997C-7AE1ABA124AA}" type="slidenum">
              <a:rPr lang="fr-FR" smtClean="0"/>
              <a:t>‹N°›</a:t>
            </a:fld>
            <a:endParaRPr lang="fr-FR"/>
          </a:p>
        </p:txBody>
      </p:sp>
    </p:spTree>
    <p:extLst>
      <p:ext uri="{BB962C8B-B14F-4D97-AF65-F5344CB8AC3E}">
        <p14:creationId xmlns:p14="http://schemas.microsoft.com/office/powerpoint/2010/main" val="132216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D984EF9-39B2-4D0F-99F1-30BE6D8172C3}" type="datetimeFigureOut">
              <a:rPr lang="fr-FR" smtClean="0"/>
              <a:t>10/05/2022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9CB8244-FD30-4D60-997C-7AE1ABA124AA}" type="slidenum">
              <a:rPr lang="fr-FR" smtClean="0"/>
              <a:t>‹N°›</a:t>
            </a:fld>
            <a:endParaRPr lang="fr-FR"/>
          </a:p>
        </p:txBody>
      </p:sp>
    </p:spTree>
    <p:extLst>
      <p:ext uri="{BB962C8B-B14F-4D97-AF65-F5344CB8AC3E}">
        <p14:creationId xmlns:p14="http://schemas.microsoft.com/office/powerpoint/2010/main" val="3199174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D984EF9-39B2-4D0F-99F1-30BE6D8172C3}" type="datetimeFigureOut">
              <a:rPr lang="fr-FR" smtClean="0"/>
              <a:t>10/05/2022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9CB8244-FD30-4D60-997C-7AE1ABA124AA}" type="slidenum">
              <a:rPr lang="fr-FR" smtClean="0"/>
              <a:t>‹N°›</a:t>
            </a:fld>
            <a:endParaRPr lang="fr-FR"/>
          </a:p>
        </p:txBody>
      </p:sp>
    </p:spTree>
    <p:extLst>
      <p:ext uri="{BB962C8B-B14F-4D97-AF65-F5344CB8AC3E}">
        <p14:creationId xmlns:p14="http://schemas.microsoft.com/office/powerpoint/2010/main" val="3620202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D984EF9-39B2-4D0F-99F1-30BE6D8172C3}" type="datetimeFigureOut">
              <a:rPr lang="fr-FR" smtClean="0"/>
              <a:t>10/05/2022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9CB8244-FD30-4D60-997C-7AE1ABA124AA}" type="slidenum">
              <a:rPr lang="fr-FR" smtClean="0"/>
              <a:t>‹N°›</a:t>
            </a:fld>
            <a:endParaRPr lang="fr-FR"/>
          </a:p>
        </p:txBody>
      </p:sp>
    </p:spTree>
    <p:extLst>
      <p:ext uri="{BB962C8B-B14F-4D97-AF65-F5344CB8AC3E}">
        <p14:creationId xmlns:p14="http://schemas.microsoft.com/office/powerpoint/2010/main" val="2890296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D984EF9-39B2-4D0F-99F1-30BE6D8172C3}" type="datetimeFigureOut">
              <a:rPr lang="fr-FR" smtClean="0"/>
              <a:t>10/05/2022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CB8244-FD30-4D60-997C-7AE1ABA124AA}" type="slidenum">
              <a:rPr lang="fr-FR" smtClean="0"/>
              <a:t>‹N°›</a:t>
            </a:fld>
            <a:endParaRPr lang="fr-FR"/>
          </a:p>
        </p:txBody>
      </p:sp>
    </p:spTree>
    <p:extLst>
      <p:ext uri="{BB962C8B-B14F-4D97-AF65-F5344CB8AC3E}">
        <p14:creationId xmlns:p14="http://schemas.microsoft.com/office/powerpoint/2010/main" val="944673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D984EF9-39B2-4D0F-99F1-30BE6D8172C3}" type="datetimeFigureOut">
              <a:rPr lang="fr-FR" smtClean="0"/>
              <a:t>10/05/2022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CB8244-FD30-4D60-997C-7AE1ABA124AA}" type="slidenum">
              <a:rPr lang="fr-FR" smtClean="0"/>
              <a:t>‹N°›</a:t>
            </a:fld>
            <a:endParaRPr lang="fr-FR"/>
          </a:p>
        </p:txBody>
      </p:sp>
    </p:spTree>
    <p:extLst>
      <p:ext uri="{BB962C8B-B14F-4D97-AF65-F5344CB8AC3E}">
        <p14:creationId xmlns:p14="http://schemas.microsoft.com/office/powerpoint/2010/main" val="1590178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984EF9-39B2-4D0F-99F1-30BE6D8172C3}" type="datetimeFigureOut">
              <a:rPr lang="fr-FR" smtClean="0"/>
              <a:t>10/05/2022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CB8244-FD30-4D60-997C-7AE1ABA124AA}" type="slidenum">
              <a:rPr lang="fr-FR" smtClean="0"/>
              <a:t>‹N°›</a:t>
            </a:fld>
            <a:endParaRPr lang="fr-FR"/>
          </a:p>
        </p:txBody>
      </p:sp>
    </p:spTree>
    <p:extLst>
      <p:ext uri="{BB962C8B-B14F-4D97-AF65-F5344CB8AC3E}">
        <p14:creationId xmlns:p14="http://schemas.microsoft.com/office/powerpoint/2010/main" val="3938959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72732" y="1300766"/>
            <a:ext cx="10161432" cy="4185635"/>
          </a:xfrm>
        </p:spPr>
        <p:txBody>
          <a:bodyPr>
            <a:normAutofit fontScale="90000"/>
          </a:bodyPr>
          <a:lstStyle/>
          <a:p>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
            </a:r>
            <a:br>
              <a:rPr lang="fr-FR" b="1" dirty="0" smtClean="0"/>
            </a:br>
            <a:r>
              <a:rPr lang="fr-FR" b="1" dirty="0" smtClean="0"/>
              <a:t/>
            </a:r>
            <a:br>
              <a:rPr lang="fr-FR" b="1" dirty="0" smtClean="0"/>
            </a:br>
            <a:r>
              <a:rPr lang="fr-FR" b="1" dirty="0"/>
              <a:t/>
            </a:r>
            <a:br>
              <a:rPr lang="fr-FR" b="1" dirty="0"/>
            </a:br>
            <a:r>
              <a:rPr lang="fr-FR" sz="5300" b="1" dirty="0" smtClean="0"/>
              <a:t>Module TIC</a:t>
            </a:r>
            <a:br>
              <a:rPr lang="fr-FR" sz="5300" b="1" dirty="0" smtClean="0"/>
            </a:br>
            <a:r>
              <a:rPr lang="fr-FR" sz="5300" b="1" dirty="0" smtClean="0"/>
              <a:t>2</a:t>
            </a:r>
            <a:r>
              <a:rPr lang="fr-FR" sz="5300" b="1" baseline="30000" dirty="0" smtClean="0"/>
              <a:t>ème</a:t>
            </a:r>
            <a:r>
              <a:rPr lang="fr-FR" sz="5300" b="1" dirty="0" smtClean="0"/>
              <a:t> Année Licence</a:t>
            </a:r>
            <a:r>
              <a:rPr lang="fr-FR" sz="5300" b="1" dirty="0" smtClean="0"/>
              <a:t/>
            </a:r>
            <a:br>
              <a:rPr lang="fr-FR" sz="5300" b="1" dirty="0" smtClean="0"/>
            </a:br>
            <a:r>
              <a:rPr lang="fr-FR" sz="5300" dirty="0" smtClean="0"/>
              <a:t/>
            </a:r>
            <a:br>
              <a:rPr lang="fr-FR" sz="5300" dirty="0" smtClean="0"/>
            </a:br>
            <a:r>
              <a:rPr lang="fr-FR" sz="5300" dirty="0" smtClean="0"/>
              <a:t>Pr </a:t>
            </a:r>
            <a:r>
              <a:rPr lang="fr-FR" sz="4000" b="1" dirty="0" smtClean="0"/>
              <a:t>KHARCHI </a:t>
            </a:r>
            <a:r>
              <a:rPr lang="fr-FR" sz="4000" b="1" dirty="0"/>
              <a:t>Lakhdar</a:t>
            </a:r>
            <a:br>
              <a:rPr lang="fr-FR" sz="4000" b="1" dirty="0"/>
            </a:br>
            <a:r>
              <a:rPr lang="fr-FR" sz="4000" b="1" dirty="0"/>
              <a:t>Université de M'Sila</a:t>
            </a:r>
            <a:r>
              <a:rPr lang="fr-FR" dirty="0"/>
              <a:t/>
            </a:r>
            <a:br>
              <a:rPr lang="fr-FR" dirty="0"/>
            </a:br>
            <a:endParaRPr lang="fr-FR" dirty="0"/>
          </a:p>
        </p:txBody>
      </p:sp>
    </p:spTree>
    <p:extLst>
      <p:ext uri="{BB962C8B-B14F-4D97-AF65-F5344CB8AC3E}">
        <p14:creationId xmlns:p14="http://schemas.microsoft.com/office/powerpoint/2010/main" val="3345339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5002" y="156366"/>
            <a:ext cx="11281893" cy="523220"/>
          </a:xfrm>
          <a:prstGeom prst="rect">
            <a:avLst/>
          </a:prstGeom>
        </p:spPr>
        <p:txBody>
          <a:bodyPr wrap="square">
            <a:spAutoFit/>
          </a:bodyPr>
          <a:lstStyle/>
          <a:p>
            <a:pPr algn="just"/>
            <a:r>
              <a:rPr lang="fr-FR" sz="2800" b="1" dirty="0" smtClean="0"/>
              <a:t>                         </a:t>
            </a:r>
            <a:endParaRPr lang="fr-FR" sz="2800" dirty="0"/>
          </a:p>
        </p:txBody>
      </p:sp>
      <p:sp>
        <p:nvSpPr>
          <p:cNvPr id="3" name="Rectangle 2"/>
          <p:cNvSpPr/>
          <p:nvPr/>
        </p:nvSpPr>
        <p:spPr>
          <a:xfrm>
            <a:off x="0" y="417976"/>
            <a:ext cx="11784169" cy="6001643"/>
          </a:xfrm>
          <a:prstGeom prst="rect">
            <a:avLst/>
          </a:prstGeom>
        </p:spPr>
        <p:txBody>
          <a:bodyPr wrap="square">
            <a:spAutoFit/>
          </a:bodyPr>
          <a:lstStyle/>
          <a:p>
            <a:pPr algn="ctr"/>
            <a:r>
              <a:rPr lang="fr-FR" sz="3200" b="1" dirty="0"/>
              <a:t>Pourquoi Internet est-il si important ? </a:t>
            </a:r>
            <a:endParaRPr lang="fr-FR" sz="3200" b="1" dirty="0" smtClean="0"/>
          </a:p>
          <a:p>
            <a:endParaRPr lang="fr-FR" sz="3200" dirty="0" smtClean="0"/>
          </a:p>
          <a:p>
            <a:r>
              <a:rPr lang="fr-FR" sz="3200" b="1" dirty="0" smtClean="0"/>
              <a:t>Internet permet </a:t>
            </a:r>
          </a:p>
          <a:p>
            <a:endParaRPr lang="fr-FR" sz="3200" b="1" dirty="0"/>
          </a:p>
          <a:p>
            <a:pPr marL="457200" indent="-457200" algn="just">
              <a:buFontTx/>
              <a:buChar char="-"/>
            </a:pPr>
            <a:r>
              <a:rPr lang="fr-FR" sz="3200" dirty="0" smtClean="0"/>
              <a:t>la recherche facile et rapide des informations. </a:t>
            </a:r>
          </a:p>
          <a:p>
            <a:pPr marL="457200" indent="-457200" algn="just">
              <a:buFontTx/>
              <a:buChar char="-"/>
            </a:pPr>
            <a:r>
              <a:rPr lang="fr-FR" sz="3200" dirty="0" smtClean="0"/>
              <a:t>de connaitre en </a:t>
            </a:r>
            <a:r>
              <a:rPr lang="fr-FR" sz="3200" dirty="0"/>
              <a:t>temps réel </a:t>
            </a:r>
            <a:r>
              <a:rPr lang="fr-FR" sz="3200" dirty="0" smtClean="0"/>
              <a:t>tout ce qui se passe dans le monde. </a:t>
            </a:r>
            <a:endParaRPr lang="fr-FR" sz="3200" dirty="0"/>
          </a:p>
          <a:p>
            <a:pPr marL="457200" indent="-457200" algn="just">
              <a:buFontTx/>
              <a:buChar char="-"/>
            </a:pPr>
            <a:r>
              <a:rPr lang="fr-FR" sz="3200" dirty="0" smtClean="0"/>
              <a:t>d’acheter </a:t>
            </a:r>
            <a:r>
              <a:rPr lang="fr-FR" sz="3200" dirty="0"/>
              <a:t>des produits </a:t>
            </a:r>
            <a:r>
              <a:rPr lang="fr-FR" sz="3200" dirty="0" smtClean="0"/>
              <a:t>sans </a:t>
            </a:r>
            <a:r>
              <a:rPr lang="fr-FR" sz="3200" dirty="0"/>
              <a:t>sortir de chez nous. </a:t>
            </a:r>
            <a:endParaRPr lang="fr-FR" sz="3200" dirty="0" smtClean="0"/>
          </a:p>
          <a:p>
            <a:pPr marL="457200" indent="-457200" algn="just">
              <a:buFontTx/>
              <a:buChar char="-"/>
            </a:pPr>
            <a:r>
              <a:rPr lang="fr-FR" sz="3200" dirty="0" smtClean="0"/>
              <a:t>de communiquer, jouer et échanger avec des gens de divers horizons </a:t>
            </a:r>
          </a:p>
          <a:p>
            <a:pPr marL="457200" indent="-457200" algn="just">
              <a:buFontTx/>
              <a:buChar char="-"/>
            </a:pPr>
            <a:r>
              <a:rPr lang="fr-FR" sz="3200" dirty="0"/>
              <a:t>l’amélioration de la qualité de vie des personnes dans toutes </a:t>
            </a:r>
            <a:r>
              <a:rPr lang="fr-FR" sz="3200" dirty="0" smtClean="0"/>
              <a:t>le monde.</a:t>
            </a:r>
          </a:p>
          <a:p>
            <a:pPr algn="just"/>
            <a:r>
              <a:rPr lang="fr-FR" sz="3200" dirty="0" smtClean="0"/>
              <a:t>- …..</a:t>
            </a:r>
            <a:endParaRPr lang="fr-FR" sz="3200" dirty="0"/>
          </a:p>
        </p:txBody>
      </p:sp>
    </p:spTree>
    <p:extLst>
      <p:ext uri="{BB962C8B-B14F-4D97-AF65-F5344CB8AC3E}">
        <p14:creationId xmlns:p14="http://schemas.microsoft.com/office/powerpoint/2010/main" val="3855688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71084"/>
          </a:xfrm>
          <a:prstGeom prst="rect">
            <a:avLst/>
          </a:prstGeom>
        </p:spPr>
        <p:txBody>
          <a:bodyPr wrap="square">
            <a:spAutoFit/>
          </a:bodyPr>
          <a:lstStyle/>
          <a:p>
            <a:pPr algn="ctr"/>
            <a:endParaRPr lang="fr-FR" b="1" dirty="0" smtClean="0"/>
          </a:p>
          <a:p>
            <a:pPr algn="just"/>
            <a:endParaRPr lang="fr-FR" b="1" dirty="0"/>
          </a:p>
          <a:p>
            <a:pPr algn="just"/>
            <a:r>
              <a:rPr lang="fr-FR" sz="3000" dirty="0"/>
              <a:t>Les navigateurs web ont beaucoup </a:t>
            </a:r>
            <a:r>
              <a:rPr lang="fr-FR" sz="3000" dirty="0" smtClean="0"/>
              <a:t>évolué. Les  principaux </a:t>
            </a:r>
            <a:r>
              <a:rPr lang="fr-FR" sz="3000" dirty="0"/>
              <a:t>navigateurs </a:t>
            </a:r>
            <a:r>
              <a:rPr lang="fr-FR" sz="3000" dirty="0" smtClean="0"/>
              <a:t>utilisés sont :</a:t>
            </a:r>
          </a:p>
          <a:p>
            <a:pPr algn="just"/>
            <a:endParaRPr lang="fr-FR" sz="3000" dirty="0"/>
          </a:p>
          <a:p>
            <a:pPr algn="just"/>
            <a:r>
              <a:rPr lang="fr-FR" sz="2800" b="1" dirty="0"/>
              <a:t>1-Microsoft </a:t>
            </a:r>
            <a:r>
              <a:rPr lang="fr-FR" sz="2800" b="1" dirty="0" err="1"/>
              <a:t>Edge</a:t>
            </a:r>
            <a:r>
              <a:rPr lang="fr-FR" sz="2800" b="1" dirty="0"/>
              <a:t> </a:t>
            </a:r>
            <a:r>
              <a:rPr lang="fr-FR" sz="2800" dirty="0" smtClean="0"/>
              <a:t>: </a:t>
            </a:r>
            <a:r>
              <a:rPr lang="fr-FR" sz="2800" dirty="0"/>
              <a:t>est le navigateur Internet de Microsoft, intégré </a:t>
            </a:r>
            <a:r>
              <a:rPr lang="fr-FR" sz="2800" dirty="0" smtClean="0"/>
              <a:t>sur </a:t>
            </a:r>
            <a:r>
              <a:rPr lang="fr-FR" sz="2800" dirty="0"/>
              <a:t>Windows. </a:t>
            </a:r>
            <a:endParaRPr lang="fr-FR" sz="2800" dirty="0" smtClean="0"/>
          </a:p>
          <a:p>
            <a:pPr algn="just"/>
            <a:r>
              <a:rPr lang="fr-FR" sz="2800" b="1" dirty="0" smtClean="0"/>
              <a:t>2-Firefox </a:t>
            </a:r>
            <a:r>
              <a:rPr lang="fr-FR" sz="2800" b="1" dirty="0"/>
              <a:t>: </a:t>
            </a:r>
            <a:r>
              <a:rPr lang="fr-FR" sz="2800" dirty="0"/>
              <a:t>est le navigateur de la fondation Mozilla, qui a été le premier concurrent de taille d’Internet Explorer. </a:t>
            </a:r>
            <a:endParaRPr lang="fr-FR" sz="2800" dirty="0" smtClean="0"/>
          </a:p>
          <a:p>
            <a:pPr algn="just"/>
            <a:r>
              <a:rPr lang="fr-FR" sz="2800" b="1" dirty="0" smtClean="0"/>
              <a:t>3-Google </a:t>
            </a:r>
            <a:r>
              <a:rPr lang="fr-FR" sz="2800" b="1" dirty="0"/>
              <a:t>Chrome : </a:t>
            </a:r>
            <a:r>
              <a:rPr lang="fr-FR" sz="2800" dirty="0"/>
              <a:t>le petit dernier arrivé. Le navigateur du géant de la recherche : Google. Ce navigateur est léger, très simple, idéal pour les débutants et les utilisateurs en recherche de simplicité et rapidité. </a:t>
            </a:r>
            <a:endParaRPr lang="fr-FR" sz="2800" dirty="0" smtClean="0"/>
          </a:p>
          <a:p>
            <a:pPr algn="just"/>
            <a:r>
              <a:rPr lang="fr-FR" sz="2800" b="1" dirty="0" smtClean="0"/>
              <a:t>4-Opera :</a:t>
            </a:r>
            <a:r>
              <a:rPr lang="fr-FR" sz="2800" dirty="0" smtClean="0"/>
              <a:t> est </a:t>
            </a:r>
            <a:r>
              <a:rPr lang="fr-FR" sz="2800" dirty="0"/>
              <a:t>un navigateur d’origine norvégienne, qui se démarque par ses innovations, notamment la navigation par onglets </a:t>
            </a:r>
            <a:endParaRPr lang="fr-FR" sz="2800" dirty="0" smtClean="0"/>
          </a:p>
          <a:p>
            <a:pPr algn="just"/>
            <a:r>
              <a:rPr lang="fr-FR" sz="2800" b="1" dirty="0" smtClean="0"/>
              <a:t>5-Safari :</a:t>
            </a:r>
            <a:r>
              <a:rPr lang="fr-FR" sz="2800" dirty="0" smtClean="0"/>
              <a:t> est </a:t>
            </a:r>
            <a:r>
              <a:rPr lang="fr-FR" sz="2800" dirty="0"/>
              <a:t>le navigateur Internet d’Apple, initialement présent sur les Mac, il est aussi disponible sur Windows. Il est puissant et rapide et apporte pas mal de fonctionnalités intéressantes pour les utilisateurs avancés. </a:t>
            </a:r>
            <a:endParaRPr lang="fr-FR" sz="2800" dirty="0"/>
          </a:p>
        </p:txBody>
      </p:sp>
      <p:sp>
        <p:nvSpPr>
          <p:cNvPr id="3" name="Rectangle 2"/>
          <p:cNvSpPr/>
          <p:nvPr/>
        </p:nvSpPr>
        <p:spPr>
          <a:xfrm>
            <a:off x="1743442" y="0"/>
            <a:ext cx="9039966" cy="584775"/>
          </a:xfrm>
          <a:prstGeom prst="rect">
            <a:avLst/>
          </a:prstGeom>
        </p:spPr>
        <p:txBody>
          <a:bodyPr wrap="square">
            <a:spAutoFit/>
          </a:bodyPr>
          <a:lstStyle/>
          <a:p>
            <a:pPr algn="ctr"/>
            <a:r>
              <a:rPr lang="fr-FR" sz="3200" b="1" dirty="0"/>
              <a:t>LES PRINCIPAUX NAVIGATEURS INTERNET</a:t>
            </a:r>
          </a:p>
        </p:txBody>
      </p:sp>
    </p:spTree>
    <p:extLst>
      <p:ext uri="{BB962C8B-B14F-4D97-AF65-F5344CB8AC3E}">
        <p14:creationId xmlns:p14="http://schemas.microsoft.com/office/powerpoint/2010/main" val="66917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61256" y="0"/>
            <a:ext cx="7671395" cy="584775"/>
          </a:xfrm>
          <a:prstGeom prst="rect">
            <a:avLst/>
          </a:prstGeom>
        </p:spPr>
        <p:txBody>
          <a:bodyPr wrap="none">
            <a:spAutoFit/>
          </a:bodyPr>
          <a:lstStyle/>
          <a:p>
            <a:r>
              <a:rPr lang="fr-FR" sz="3200" b="1" dirty="0"/>
              <a:t>LES PRINCIPAUX </a:t>
            </a:r>
            <a:r>
              <a:rPr lang="fr-FR" sz="3200" b="1" dirty="0" smtClean="0"/>
              <a:t> MOTEURS DE RECHERCHES</a:t>
            </a:r>
            <a:endParaRPr lang="fr-FR" sz="3200" dirty="0"/>
          </a:p>
        </p:txBody>
      </p:sp>
      <p:sp>
        <p:nvSpPr>
          <p:cNvPr id="4" name="Rectangle 3"/>
          <p:cNvSpPr/>
          <p:nvPr/>
        </p:nvSpPr>
        <p:spPr>
          <a:xfrm>
            <a:off x="0" y="1614648"/>
            <a:ext cx="12050332" cy="5416868"/>
          </a:xfrm>
          <a:prstGeom prst="rect">
            <a:avLst/>
          </a:prstGeom>
        </p:spPr>
        <p:txBody>
          <a:bodyPr wrap="square">
            <a:spAutoFit/>
          </a:bodyPr>
          <a:lstStyle/>
          <a:p>
            <a:pPr marL="342900" indent="-342900" algn="just">
              <a:buAutoNum type="arabicPeriod"/>
            </a:pPr>
            <a:r>
              <a:rPr lang="fr-FR" sz="3200" b="1" dirty="0" smtClean="0"/>
              <a:t>Google :</a:t>
            </a:r>
            <a:r>
              <a:rPr lang="fr-FR" sz="3200" dirty="0" smtClean="0"/>
              <a:t> </a:t>
            </a:r>
          </a:p>
          <a:p>
            <a:pPr algn="just"/>
            <a:endParaRPr lang="fr-FR" sz="3200" dirty="0"/>
          </a:p>
          <a:p>
            <a:pPr algn="just"/>
            <a:r>
              <a:rPr lang="fr-FR" sz="3200" dirty="0" smtClean="0"/>
              <a:t>lancé </a:t>
            </a:r>
            <a:r>
              <a:rPr lang="fr-FR" sz="3200" dirty="0"/>
              <a:t>en 1998, est le moteur de recherche le plus populaire au monde. Il s’agit d’un moteur de recherche basé sur un robot d’exploration, fondé par Larry Page et </a:t>
            </a:r>
            <a:r>
              <a:rPr lang="fr-FR" sz="3200" dirty="0" err="1"/>
              <a:t>Sergey</a:t>
            </a:r>
            <a:r>
              <a:rPr lang="fr-FR" sz="3200" dirty="0"/>
              <a:t> Brin. Il est désormais disponible en 123 langues à travers le monde. Google a des utilisateurs uniques par mois de plus de 1 100 000 000. </a:t>
            </a:r>
            <a:r>
              <a:rPr lang="fr-FR" sz="3200" dirty="0" err="1"/>
              <a:t>Googleplex</a:t>
            </a:r>
            <a:r>
              <a:rPr lang="fr-FR" sz="3200" dirty="0"/>
              <a:t> est le siège social de Google à </a:t>
            </a:r>
            <a:r>
              <a:rPr lang="fr-FR" sz="3200" dirty="0" err="1"/>
              <a:t>Mountain</a:t>
            </a:r>
            <a:r>
              <a:rPr lang="fr-FR" sz="3200" dirty="0"/>
              <a:t> </a:t>
            </a:r>
            <a:r>
              <a:rPr lang="fr-FR" sz="3200" dirty="0" err="1"/>
              <a:t>View</a:t>
            </a:r>
            <a:r>
              <a:rPr lang="fr-FR" sz="3200" dirty="0"/>
              <a:t>, en Californie</a:t>
            </a:r>
            <a:r>
              <a:rPr lang="fr-FR" sz="3200" dirty="0" smtClean="0"/>
              <a:t>.</a:t>
            </a:r>
          </a:p>
          <a:p>
            <a:pPr marL="342900" indent="-342900" algn="just">
              <a:buFontTx/>
              <a:buAutoNum type="arabicPeriod"/>
            </a:pPr>
            <a:endParaRPr lang="fr-FR" dirty="0" smtClean="0"/>
          </a:p>
          <a:p>
            <a:pPr marL="342900" indent="-342900" algn="just">
              <a:buFontTx/>
              <a:buAutoNum type="arabicPeriod"/>
            </a:pPr>
            <a:endParaRPr lang="fr-FR" dirty="0" smtClean="0"/>
          </a:p>
          <a:p>
            <a:pPr algn="just"/>
            <a:r>
              <a:rPr lang="fr-FR" dirty="0" smtClean="0"/>
              <a:t> </a:t>
            </a:r>
          </a:p>
          <a:p>
            <a:pPr marL="342900" indent="-342900" algn="just">
              <a:buAutoNum type="arabicPeriod"/>
            </a:pPr>
            <a:endParaRPr lang="fr-FR" dirty="0" smtClean="0"/>
          </a:p>
          <a:p>
            <a:pPr algn="just"/>
            <a:endParaRPr lang="fr-FR" dirty="0"/>
          </a:p>
        </p:txBody>
      </p:sp>
    </p:spTree>
    <p:extLst>
      <p:ext uri="{BB962C8B-B14F-4D97-AF65-F5344CB8AC3E}">
        <p14:creationId xmlns:p14="http://schemas.microsoft.com/office/powerpoint/2010/main" val="3761884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094" y="0"/>
            <a:ext cx="11513712" cy="671851"/>
          </a:xfrm>
          <a:prstGeom prst="rect">
            <a:avLst/>
          </a:prstGeom>
        </p:spPr>
        <p:txBody>
          <a:bodyPr wrap="square">
            <a:spAutoFit/>
          </a:bodyPr>
          <a:lstStyle/>
          <a:p>
            <a:pPr>
              <a:lnSpc>
                <a:spcPct val="150000"/>
              </a:lnSpc>
              <a:spcAft>
                <a:spcPts val="1200"/>
              </a:spcAft>
            </a:pPr>
            <a:r>
              <a:rPr lang="fr-FR" sz="2800" b="1" dirty="0" smtClean="0"/>
              <a:t>                                                             </a:t>
            </a:r>
            <a:endParaRPr lang="fr-FR" sz="2800" dirty="0"/>
          </a:p>
        </p:txBody>
      </p:sp>
      <p:sp>
        <p:nvSpPr>
          <p:cNvPr id="3" name="Rectangle 2"/>
          <p:cNvSpPr/>
          <p:nvPr/>
        </p:nvSpPr>
        <p:spPr>
          <a:xfrm>
            <a:off x="0" y="671851"/>
            <a:ext cx="11938715" cy="5509200"/>
          </a:xfrm>
          <a:prstGeom prst="rect">
            <a:avLst/>
          </a:prstGeom>
        </p:spPr>
        <p:txBody>
          <a:bodyPr wrap="square">
            <a:spAutoFit/>
          </a:bodyPr>
          <a:lstStyle/>
          <a:p>
            <a:pPr algn="just"/>
            <a:r>
              <a:rPr lang="fr-FR" sz="3200" b="1" dirty="0" smtClean="0"/>
              <a:t>2. Bing </a:t>
            </a:r>
            <a:r>
              <a:rPr lang="fr-FR" sz="3200" b="1" dirty="0"/>
              <a:t>:</a:t>
            </a:r>
            <a:r>
              <a:rPr lang="fr-FR" sz="3200" dirty="0"/>
              <a:t> </a:t>
            </a:r>
            <a:endParaRPr lang="fr-FR" sz="3200" dirty="0" smtClean="0"/>
          </a:p>
          <a:p>
            <a:pPr algn="just"/>
            <a:endParaRPr lang="fr-FR" sz="3200" dirty="0"/>
          </a:p>
          <a:p>
            <a:pPr algn="just"/>
            <a:r>
              <a:rPr lang="fr-FR" sz="3200" dirty="0" smtClean="0"/>
              <a:t>Il </a:t>
            </a:r>
            <a:r>
              <a:rPr lang="fr-FR" sz="3200" dirty="0"/>
              <a:t>s’agit de l’un des deux plus gros moteurs de recherche, soutenu par Microsoft et lancé en 2009 pour défier Google    dans le domaine des moteurs de recherche. Il a atteint de grands sommets en peu de temps. MSN a été converti en Bing par Microsoft. Bing déploie tant d’efforts et de travail acharné pour convaincre les gens qu’ils peuvent produire de meilleurs résultats que Google. Cependant, ils ne sont pas en mesure de concurrencer Google en raison de la popularité de Google et de ses produits.</a:t>
            </a:r>
          </a:p>
          <a:p>
            <a:pPr algn="just"/>
            <a:endParaRPr lang="fr-FR" sz="3200" dirty="0"/>
          </a:p>
        </p:txBody>
      </p:sp>
    </p:spTree>
    <p:extLst>
      <p:ext uri="{BB962C8B-B14F-4D97-AF65-F5344CB8AC3E}">
        <p14:creationId xmlns:p14="http://schemas.microsoft.com/office/powerpoint/2010/main" val="2352160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34818"/>
            <a:ext cx="12192000" cy="5016758"/>
          </a:xfrm>
          <a:prstGeom prst="rect">
            <a:avLst/>
          </a:prstGeom>
        </p:spPr>
        <p:txBody>
          <a:bodyPr wrap="square">
            <a:spAutoFit/>
          </a:bodyPr>
          <a:lstStyle/>
          <a:p>
            <a:pPr algn="just"/>
            <a:r>
              <a:rPr lang="fr-FR" sz="3200" b="1" dirty="0" smtClean="0"/>
              <a:t>3. </a:t>
            </a:r>
            <a:r>
              <a:rPr lang="fr-FR" sz="3200" b="1" dirty="0"/>
              <a:t>Yahoo :</a:t>
            </a:r>
            <a:r>
              <a:rPr lang="fr-FR" sz="3200" dirty="0"/>
              <a:t> </a:t>
            </a:r>
            <a:endParaRPr lang="fr-FR" sz="3200" dirty="0" smtClean="0"/>
          </a:p>
          <a:p>
            <a:pPr algn="just"/>
            <a:endParaRPr lang="fr-FR" sz="3200" dirty="0"/>
          </a:p>
          <a:p>
            <a:pPr algn="just"/>
            <a:r>
              <a:rPr lang="fr-FR" sz="3200" dirty="0" smtClean="0"/>
              <a:t>Yahoo </a:t>
            </a:r>
            <a:r>
              <a:rPr lang="fr-FR" sz="3200" dirty="0"/>
              <a:t>est le moteur de recherche fondé en 1994 par Jerry Yang et David </a:t>
            </a:r>
            <a:r>
              <a:rPr lang="fr-FR" sz="3200" dirty="0" err="1"/>
              <a:t>Filo</a:t>
            </a:r>
            <a:r>
              <a:rPr lang="fr-FR" sz="3200" dirty="0"/>
              <a:t>. Plus tard dans l’année 1995, il a été changé pour Yahoo. Maintenant, Yahoo et Bing sont tous deux les principaux concurrents de Google. L’une des meilleures fonctionnalités de Yahoo est son fournisseur de messagerie électronique gratuit le plus célèbre. Yahoo offre la confidentialité parmi les meilleurs moteurs de recherche pour les utilisateurs et offre une option de recherche basée sur la sélection à ses utilisateurs. </a:t>
            </a:r>
            <a:endParaRPr lang="fr-FR" sz="3200" dirty="0"/>
          </a:p>
        </p:txBody>
      </p:sp>
    </p:spTree>
    <p:extLst>
      <p:ext uri="{BB962C8B-B14F-4D97-AF65-F5344CB8AC3E}">
        <p14:creationId xmlns:p14="http://schemas.microsoft.com/office/powerpoint/2010/main" val="2061633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48314"/>
            <a:ext cx="11977352" cy="4524315"/>
          </a:xfrm>
          <a:prstGeom prst="rect">
            <a:avLst/>
          </a:prstGeom>
        </p:spPr>
        <p:txBody>
          <a:bodyPr wrap="square">
            <a:spAutoFit/>
          </a:bodyPr>
          <a:lstStyle/>
          <a:p>
            <a:r>
              <a:rPr lang="fr-FR" sz="3200" b="1" dirty="0" smtClean="0"/>
              <a:t>4. </a:t>
            </a:r>
            <a:r>
              <a:rPr lang="fr-FR" sz="3200" b="1" dirty="0" err="1"/>
              <a:t>Baidu</a:t>
            </a:r>
            <a:r>
              <a:rPr lang="fr-FR" sz="3200" b="1" dirty="0"/>
              <a:t> : </a:t>
            </a:r>
            <a:endParaRPr lang="fr-FR" sz="3200" b="1" dirty="0" smtClean="0"/>
          </a:p>
          <a:p>
            <a:endParaRPr lang="fr-FR" sz="3200" dirty="0"/>
          </a:p>
          <a:p>
            <a:pPr algn="just"/>
            <a:r>
              <a:rPr lang="fr-FR" sz="3200" dirty="0" err="1" smtClean="0"/>
              <a:t>Baidu</a:t>
            </a:r>
            <a:r>
              <a:rPr lang="fr-FR" sz="3200" dirty="0" smtClean="0"/>
              <a:t> </a:t>
            </a:r>
            <a:r>
              <a:rPr lang="fr-FR" sz="3200" dirty="0"/>
              <a:t>est une société de services web basée en Chine. </a:t>
            </a:r>
            <a:r>
              <a:rPr lang="fr-FR" sz="3200" dirty="0" smtClean="0"/>
              <a:t>fondé </a:t>
            </a:r>
            <a:r>
              <a:rPr lang="fr-FR" sz="3200" dirty="0"/>
              <a:t>en l’an 2000 par Robin Li et Eric Xu. À l’heure actuelle, </a:t>
            </a:r>
            <a:r>
              <a:rPr lang="fr-FR" sz="3200" dirty="0" err="1"/>
              <a:t>Baidu</a:t>
            </a:r>
            <a:r>
              <a:rPr lang="fr-FR" sz="3200" dirty="0"/>
              <a:t> ne sert que la Chine et le Japon, mais en raison de son trafic élevé, il figure parmi les moteurs de recherche les plus populaires au monde. C’est le moteur de recherche le plus utilisé en Chine. Les caractéristiques de </a:t>
            </a:r>
            <a:r>
              <a:rPr lang="fr-FR" sz="3200" dirty="0" err="1"/>
              <a:t>Baidu</a:t>
            </a:r>
            <a:r>
              <a:rPr lang="fr-FR" sz="3200" dirty="0"/>
              <a:t> incluent: la carte, la recherche, les nouvelles MP3, les jeux, le répertoire Web, etc. </a:t>
            </a:r>
          </a:p>
        </p:txBody>
      </p:sp>
    </p:spTree>
    <p:extLst>
      <p:ext uri="{BB962C8B-B14F-4D97-AF65-F5344CB8AC3E}">
        <p14:creationId xmlns:p14="http://schemas.microsoft.com/office/powerpoint/2010/main" val="3880313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0" y="1196181"/>
            <a:ext cx="11990231" cy="4524315"/>
          </a:xfrm>
          <a:prstGeom prst="rect">
            <a:avLst/>
          </a:prstGeom>
        </p:spPr>
        <p:txBody>
          <a:bodyPr wrap="square">
            <a:spAutoFit/>
          </a:bodyPr>
          <a:lstStyle/>
          <a:p>
            <a:pPr algn="just"/>
            <a:r>
              <a:rPr lang="fr-FR" sz="3200" b="1" dirty="0"/>
              <a:t>5</a:t>
            </a:r>
            <a:r>
              <a:rPr lang="fr-FR" sz="3200" b="1" dirty="0" smtClean="0"/>
              <a:t>. Ask.com </a:t>
            </a:r>
            <a:r>
              <a:rPr lang="fr-FR" sz="3200" b="1" dirty="0"/>
              <a:t>: </a:t>
            </a:r>
            <a:endParaRPr lang="fr-FR" sz="3200" b="1" dirty="0" smtClean="0"/>
          </a:p>
          <a:p>
            <a:pPr algn="just"/>
            <a:endParaRPr lang="fr-FR" sz="3200" dirty="0"/>
          </a:p>
          <a:p>
            <a:pPr algn="just"/>
            <a:r>
              <a:rPr lang="fr-FR" sz="3200" dirty="0" smtClean="0"/>
              <a:t>Ask.com </a:t>
            </a:r>
            <a:r>
              <a:rPr lang="fr-FR" sz="3200" dirty="0"/>
              <a:t>était auparavant connu sous le nom de </a:t>
            </a:r>
            <a:r>
              <a:rPr lang="fr-FR" sz="3200" dirty="0" err="1"/>
              <a:t>Ask</a:t>
            </a:r>
            <a:r>
              <a:rPr lang="fr-FR" sz="3200" dirty="0"/>
              <a:t> </a:t>
            </a:r>
            <a:r>
              <a:rPr lang="fr-FR" sz="3200" dirty="0" err="1"/>
              <a:t>Jeeves</a:t>
            </a:r>
            <a:r>
              <a:rPr lang="fr-FR" sz="3200" dirty="0"/>
              <a:t> et a été lancé en 1995. Ce moteur de recherche est davantage axé sur la fourniture de questions et réponses sur différents groupes de communautés. Ask.com est le premier au monde </a:t>
            </a:r>
            <a:r>
              <a:rPr lang="fr-FR" sz="3200" dirty="0" smtClean="0"/>
              <a:t>à </a:t>
            </a:r>
            <a:r>
              <a:rPr lang="fr-FR" sz="3200" dirty="0"/>
              <a:t>développer une technologie de recherche de popularité des clics. Ask.com s’appuie sur une technologie basée sur les robots pour fournir des résultats à ses utilisateurs. </a:t>
            </a:r>
          </a:p>
        </p:txBody>
      </p:sp>
    </p:spTree>
    <p:extLst>
      <p:ext uri="{BB962C8B-B14F-4D97-AF65-F5344CB8AC3E}">
        <p14:creationId xmlns:p14="http://schemas.microsoft.com/office/powerpoint/2010/main" val="1079059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Introduction</a:t>
            </a:r>
            <a:br>
              <a:rPr lang="fr-FR" b="1" dirty="0" smtClean="0"/>
            </a:br>
            <a:r>
              <a:rPr lang="fr-FR" b="1" dirty="0" smtClean="0"/>
              <a:t> </a:t>
            </a:r>
            <a:r>
              <a:rPr lang="fr-FR" dirty="0"/>
              <a:t/>
            </a:r>
            <a:br>
              <a:rPr lang="fr-FR" dirty="0"/>
            </a:br>
            <a:endParaRPr lang="fr-FR" dirty="0"/>
          </a:p>
        </p:txBody>
      </p:sp>
      <p:sp>
        <p:nvSpPr>
          <p:cNvPr id="3" name="Espace réservé du contenu 2"/>
          <p:cNvSpPr>
            <a:spLocks noGrp="1"/>
          </p:cNvSpPr>
          <p:nvPr>
            <p:ph idx="1"/>
          </p:nvPr>
        </p:nvSpPr>
        <p:spPr>
          <a:xfrm>
            <a:off x="838200" y="1159099"/>
            <a:ext cx="10515600" cy="5017864"/>
          </a:xfrm>
        </p:spPr>
        <p:txBody>
          <a:bodyPr/>
          <a:lstStyle/>
          <a:p>
            <a:pPr marL="0" indent="0" algn="just">
              <a:buNone/>
            </a:pPr>
            <a:r>
              <a:rPr lang="fr-FR" dirty="0"/>
              <a:t>Aujourd’hui, les technologies de l’information et de la communication (TIC) font partie de notre quotidien. Elles sont synonymes d’innovation et de progrès. Leur intégration dans l’enseignement supérieur continue de susciter diverses réflexions et d’engendrer d’importantes mutations</a:t>
            </a:r>
            <a:r>
              <a:rPr lang="fr-FR" dirty="0" smtClean="0"/>
              <a:t>.</a:t>
            </a:r>
          </a:p>
          <a:p>
            <a:pPr marL="0" indent="0" algn="just">
              <a:buNone/>
            </a:pPr>
            <a:r>
              <a:rPr lang="fr-FR" dirty="0" smtClean="0"/>
              <a:t> </a:t>
            </a:r>
            <a:endParaRPr lang="fr-FR" dirty="0"/>
          </a:p>
          <a:p>
            <a:pPr marL="0" indent="0" algn="just">
              <a:buNone/>
            </a:pPr>
            <a:r>
              <a:rPr lang="fr-FR" dirty="0"/>
              <a:t>De nombreuses recherches insistent sur les mérites et les apports des TIC dans le domaine de l’enseignement/apprentissage. Ainsi, l’intégration des TIC exige un changement des pratiques des enseignants (Altet, 2002) ; c’est-à-dire adopter de nouvelles postures pédagogiques (Béziat, 2012), qui devraient modifier les méthodes et les stratégies de l’enseignement. </a:t>
            </a:r>
          </a:p>
          <a:p>
            <a:pPr marL="0" indent="0" algn="just">
              <a:buNone/>
            </a:pPr>
            <a:endParaRPr lang="fr-FR" dirty="0"/>
          </a:p>
        </p:txBody>
      </p:sp>
    </p:spTree>
    <p:extLst>
      <p:ext uri="{BB962C8B-B14F-4D97-AF65-F5344CB8AC3E}">
        <p14:creationId xmlns:p14="http://schemas.microsoft.com/office/powerpoint/2010/main" val="1356667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               L’innovation </a:t>
            </a:r>
            <a:r>
              <a:rPr lang="fr-FR" b="1" dirty="0"/>
              <a:t>pédagogique </a:t>
            </a:r>
            <a:r>
              <a:rPr lang="fr-FR" b="1" dirty="0" smtClean="0"/>
              <a:t/>
            </a:r>
            <a:br>
              <a:rPr lang="fr-FR" b="1" dirty="0" smtClean="0"/>
            </a:br>
            <a:endParaRPr lang="fr-FR" dirty="0"/>
          </a:p>
        </p:txBody>
      </p:sp>
      <p:sp>
        <p:nvSpPr>
          <p:cNvPr id="3" name="Espace réservé du contenu 2"/>
          <p:cNvSpPr>
            <a:spLocks noGrp="1"/>
          </p:cNvSpPr>
          <p:nvPr>
            <p:ph idx="1"/>
          </p:nvPr>
        </p:nvSpPr>
        <p:spPr>
          <a:xfrm>
            <a:off x="838200" y="1378039"/>
            <a:ext cx="10515600" cy="4798924"/>
          </a:xfrm>
        </p:spPr>
        <p:txBody>
          <a:bodyPr/>
          <a:lstStyle/>
          <a:p>
            <a:pPr algn="just">
              <a:buFontTx/>
              <a:buChar char="-"/>
            </a:pPr>
            <a:r>
              <a:rPr lang="fr-FR" dirty="0" smtClean="0"/>
              <a:t>L’innovation est considérée comme </a:t>
            </a:r>
            <a:r>
              <a:rPr lang="fr-FR" dirty="0"/>
              <a:t>un processus complexe qui vise l’amélioration d’une situation. </a:t>
            </a:r>
            <a:endParaRPr lang="fr-FR" dirty="0" smtClean="0"/>
          </a:p>
          <a:p>
            <a:pPr algn="just">
              <a:buFontTx/>
              <a:buChar char="-"/>
            </a:pPr>
            <a:r>
              <a:rPr lang="fr-FR" dirty="0" smtClean="0"/>
              <a:t>Elle </a:t>
            </a:r>
            <a:r>
              <a:rPr lang="fr-FR" dirty="0"/>
              <a:t>est aussi considérée comme un changement, car elle implique toujours une volonté délibérée de changement (Depover, 2010</a:t>
            </a:r>
            <a:r>
              <a:rPr lang="fr-FR" dirty="0" smtClean="0"/>
              <a:t>).</a:t>
            </a:r>
          </a:p>
          <a:p>
            <a:pPr algn="just">
              <a:buFontTx/>
              <a:buChar char="-"/>
            </a:pPr>
            <a:r>
              <a:rPr lang="fr-FR" dirty="0" smtClean="0"/>
              <a:t>Innover c’est faire </a:t>
            </a:r>
            <a:r>
              <a:rPr lang="fr-FR" dirty="0"/>
              <a:t>autrement, c’est réaliser quelque chose de différemment, </a:t>
            </a:r>
            <a:r>
              <a:rPr lang="fr-FR" dirty="0" smtClean="0"/>
              <a:t>c’est prendre </a:t>
            </a:r>
            <a:r>
              <a:rPr lang="fr-FR" dirty="0"/>
              <a:t>le risque de déranger les habitudes existantes</a:t>
            </a:r>
            <a:r>
              <a:rPr lang="fr-FR" dirty="0" smtClean="0"/>
              <a:t>.</a:t>
            </a:r>
          </a:p>
          <a:p>
            <a:pPr algn="just">
              <a:buFontTx/>
              <a:buChar char="-"/>
            </a:pPr>
            <a:r>
              <a:rPr lang="fr-FR" dirty="0"/>
              <a:t>l’innovation est un changement qui s’applique à une procédure ou à un outil dans le but d’améliorer une situation à travers la définition de nouveaux objectifs à atteindre, de nouveaux acteurs à toucher ou l’introduction de nouveaux outils. </a:t>
            </a:r>
          </a:p>
          <a:p>
            <a:pPr algn="just">
              <a:buFontTx/>
              <a:buChar char="-"/>
            </a:pPr>
            <a:endParaRPr lang="fr-FR" dirty="0" smtClean="0"/>
          </a:p>
          <a:p>
            <a:pPr marL="0" indent="0" algn="just">
              <a:buNone/>
            </a:pPr>
            <a:endParaRPr lang="fr-FR" dirty="0"/>
          </a:p>
        </p:txBody>
      </p:sp>
    </p:spTree>
    <p:extLst>
      <p:ext uri="{BB962C8B-B14F-4D97-AF65-F5344CB8AC3E}">
        <p14:creationId xmlns:p14="http://schemas.microsoft.com/office/powerpoint/2010/main" val="4239345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2428" y="346176"/>
            <a:ext cx="11024315" cy="6047809"/>
          </a:xfrm>
          <a:prstGeom prst="rect">
            <a:avLst/>
          </a:prstGeom>
        </p:spPr>
        <p:txBody>
          <a:bodyPr wrap="square">
            <a:spAutoFit/>
          </a:bodyPr>
          <a:lstStyle/>
          <a:p>
            <a:pPr algn="just">
              <a:lnSpc>
                <a:spcPct val="150000"/>
              </a:lnSpc>
              <a:spcAft>
                <a:spcPts val="0"/>
              </a:spcAft>
            </a:pPr>
            <a:endParaRPr lang="fr-FR"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fr-FR" sz="2800" b="1" dirty="0" smtClean="0"/>
              <a:t>                                                            DONC </a:t>
            </a:r>
          </a:p>
          <a:p>
            <a:pPr algn="just">
              <a:lnSpc>
                <a:spcPct val="150000"/>
              </a:lnSpc>
              <a:spcAft>
                <a:spcPts val="0"/>
              </a:spcAft>
            </a:pPr>
            <a:r>
              <a:rPr lang="fr-FR" sz="2800" dirty="0" smtClean="0"/>
              <a:t>l’intégration </a:t>
            </a:r>
            <a:r>
              <a:rPr lang="fr-FR" sz="2800" dirty="0"/>
              <a:t>des nouveaux produits technologiques et des nouvelles pratiques inhérentes à ces outils dans l’enseignement </a:t>
            </a:r>
            <a:r>
              <a:rPr lang="fr-FR" sz="2800" dirty="0" smtClean="0"/>
              <a:t>est une </a:t>
            </a:r>
            <a:r>
              <a:rPr lang="fr-FR" sz="2800" dirty="0"/>
              <a:t>innovation pédagogique. </a:t>
            </a:r>
            <a:endParaRPr lang="fr-FR" sz="2800" dirty="0" smtClean="0"/>
          </a:p>
          <a:p>
            <a:pPr algn="just">
              <a:lnSpc>
                <a:spcPct val="150000"/>
              </a:lnSpc>
              <a:spcAft>
                <a:spcPts val="0"/>
              </a:spcAft>
            </a:pPr>
            <a:r>
              <a:rPr lang="fr-FR" sz="2800" b="1" dirty="0" smtClean="0"/>
              <a:t>                                                          En vue de</a:t>
            </a:r>
          </a:p>
          <a:p>
            <a:pPr marL="457200" indent="-457200" algn="just">
              <a:lnSpc>
                <a:spcPct val="150000"/>
              </a:lnSpc>
              <a:spcAft>
                <a:spcPts val="0"/>
              </a:spcAft>
              <a:buFontTx/>
              <a:buChar char="-"/>
            </a:pPr>
            <a:r>
              <a:rPr lang="fr-FR" sz="2800" dirty="0" smtClean="0"/>
              <a:t>améliorer </a:t>
            </a:r>
            <a:r>
              <a:rPr lang="fr-FR" sz="2800" dirty="0"/>
              <a:t>substantiellement les </a:t>
            </a:r>
            <a:r>
              <a:rPr lang="fr-FR" sz="2800" dirty="0" smtClean="0"/>
              <a:t>apprentissages</a:t>
            </a:r>
          </a:p>
          <a:p>
            <a:pPr marL="457200" indent="-457200" algn="just">
              <a:lnSpc>
                <a:spcPct val="150000"/>
              </a:lnSpc>
              <a:spcAft>
                <a:spcPts val="0"/>
              </a:spcAft>
              <a:buFontTx/>
              <a:buChar char="-"/>
            </a:pPr>
            <a:r>
              <a:rPr lang="fr-FR" sz="2800" dirty="0" smtClean="0"/>
              <a:t> transformer </a:t>
            </a:r>
            <a:r>
              <a:rPr lang="fr-FR" sz="2800" dirty="0"/>
              <a:t>les pratiques pédagogiques.  </a:t>
            </a:r>
            <a:endParaRPr lang="fr-FR" sz="2800" dirty="0" smtClean="0"/>
          </a:p>
          <a:p>
            <a:pPr marL="457200" indent="-457200" algn="just">
              <a:lnSpc>
                <a:spcPct val="150000"/>
              </a:lnSpc>
              <a:spcAft>
                <a:spcPts val="0"/>
              </a:spcAft>
              <a:buFontTx/>
              <a:buChar char="-"/>
            </a:pPr>
            <a:r>
              <a:rPr lang="fr-FR" sz="2800" dirty="0" smtClean="0"/>
              <a:t>….</a:t>
            </a:r>
          </a:p>
          <a:p>
            <a:pPr algn="just">
              <a:lnSpc>
                <a:spcPct val="150000"/>
              </a:lnSpc>
              <a:spcAft>
                <a:spcPts val="0"/>
              </a:spcAft>
            </a:pP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834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093" y="578408"/>
            <a:ext cx="10895526" cy="4955203"/>
          </a:xfrm>
          <a:prstGeom prst="rect">
            <a:avLst/>
          </a:prstGeom>
        </p:spPr>
        <p:txBody>
          <a:bodyPr wrap="square">
            <a:spAutoFit/>
          </a:bodyPr>
          <a:lstStyle/>
          <a:p>
            <a:r>
              <a:rPr lang="fr-FR" sz="2800" b="1" dirty="0"/>
              <a:t>TIC et Pratiques pédagogiques</a:t>
            </a:r>
          </a:p>
          <a:p>
            <a:endParaRPr lang="fr-FR" sz="2800" dirty="0"/>
          </a:p>
          <a:p>
            <a:pPr algn="just"/>
            <a:r>
              <a:rPr lang="fr-FR" sz="2800" dirty="0"/>
              <a:t>Les </a:t>
            </a:r>
            <a:r>
              <a:rPr lang="fr-FR" sz="2800" dirty="0" smtClean="0"/>
              <a:t>TIC sont «</a:t>
            </a:r>
            <a:r>
              <a:rPr lang="fr-FR" sz="2800" dirty="0"/>
              <a:t> </a:t>
            </a:r>
            <a:r>
              <a:rPr lang="fr-FR" sz="2800" dirty="0" smtClean="0"/>
              <a:t>un </a:t>
            </a:r>
            <a:r>
              <a:rPr lang="fr-FR" sz="2800" dirty="0"/>
              <a:t>ensemble de technologies fondées sur l’informatique, la microélectronique, les télécommunications (notamment les réseaux), le multimédia et l’audiovisuel, qui, lorsqu’elles sont combinées et interconnectées, permettent de rechercher, de stocker, de traiter et de transmettre des informations, sous forme de données de divers types (textes, sons, images fixes, images vidéo, etc.), et permettent l’interactivité entre des personnes, et entre des personnes et des machines. » (Basque, 2005 ; 34)</a:t>
            </a:r>
          </a:p>
          <a:p>
            <a:endParaRPr lang="fr-FR" b="1" dirty="0">
              <a:latin typeface="Times New Roman" panose="02020603050405020304" pitchFamily="18" charset="0"/>
              <a:ea typeface="Times New Roman" panose="02020603050405020304" pitchFamily="18" charset="0"/>
            </a:endParaRPr>
          </a:p>
          <a:p>
            <a:r>
              <a:rPr lang="fr-FR" b="1" dirty="0" smtClean="0">
                <a:effectLst/>
                <a:latin typeface="Times New Roman" panose="02020603050405020304" pitchFamily="18" charset="0"/>
                <a:ea typeface="Times New Roman" panose="02020603050405020304" pitchFamily="18" charset="0"/>
              </a:rPr>
              <a:t> </a:t>
            </a:r>
            <a:endParaRPr lang="fr-FR" dirty="0"/>
          </a:p>
        </p:txBody>
      </p:sp>
    </p:spTree>
    <p:extLst>
      <p:ext uri="{BB962C8B-B14F-4D97-AF65-F5344CB8AC3E}">
        <p14:creationId xmlns:p14="http://schemas.microsoft.com/office/powerpoint/2010/main" val="1141909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1065" y="852033"/>
            <a:ext cx="11230377" cy="5693866"/>
          </a:xfrm>
          <a:prstGeom prst="rect">
            <a:avLst/>
          </a:prstGeom>
        </p:spPr>
        <p:txBody>
          <a:bodyPr wrap="square">
            <a:spAutoFit/>
          </a:bodyPr>
          <a:lstStyle/>
          <a:p>
            <a:r>
              <a:rPr lang="fr-FR" sz="2800" dirty="0"/>
              <a:t>L’innovation dans le domaine de </a:t>
            </a:r>
            <a:r>
              <a:rPr lang="fr-FR" sz="2800" dirty="0" smtClean="0"/>
              <a:t>l’enseignement/apprentissage aura </a:t>
            </a:r>
            <a:r>
              <a:rPr lang="fr-FR" sz="2800" dirty="0"/>
              <a:t>pour </a:t>
            </a:r>
            <a:r>
              <a:rPr lang="fr-FR" sz="2800" dirty="0" smtClean="0"/>
              <a:t>objectifs </a:t>
            </a:r>
            <a:r>
              <a:rPr lang="fr-FR" sz="2800" dirty="0"/>
              <a:t>de </a:t>
            </a:r>
            <a:r>
              <a:rPr lang="fr-FR" sz="2800" dirty="0" smtClean="0"/>
              <a:t>:</a:t>
            </a:r>
          </a:p>
          <a:p>
            <a:endParaRPr lang="fr-FR" sz="2800" dirty="0"/>
          </a:p>
          <a:p>
            <a:pPr marL="285750" indent="-285750">
              <a:buFontTx/>
              <a:buChar char="-"/>
            </a:pPr>
            <a:r>
              <a:rPr lang="fr-FR" sz="2800" dirty="0"/>
              <a:t>modifier  les pratiques pédagogiques  des enseignants en développant une réflexion critique et une prise de conscience plus </a:t>
            </a:r>
            <a:r>
              <a:rPr lang="fr-FR" sz="2800" dirty="0" smtClean="0"/>
              <a:t>large</a:t>
            </a:r>
            <a:r>
              <a:rPr lang="fr-FR" sz="2800" dirty="0"/>
              <a:t>,</a:t>
            </a:r>
            <a:endParaRPr lang="fr-FR" sz="2800" dirty="0" smtClean="0"/>
          </a:p>
          <a:p>
            <a:endParaRPr lang="fr-FR" sz="2800" dirty="0"/>
          </a:p>
          <a:p>
            <a:pPr marL="285750" indent="-285750">
              <a:buFontTx/>
              <a:buChar char="-"/>
            </a:pPr>
            <a:r>
              <a:rPr lang="fr-FR" sz="2800" dirty="0"/>
              <a:t>rompre avec les approches traditionnelles ou comportementalistes de </a:t>
            </a:r>
            <a:r>
              <a:rPr lang="fr-FR" sz="2800" dirty="0" smtClean="0"/>
              <a:t>l’enseignement</a:t>
            </a:r>
            <a:r>
              <a:rPr lang="fr-FR" sz="2800" dirty="0"/>
              <a:t>,</a:t>
            </a:r>
            <a:endParaRPr lang="fr-FR" sz="2800" dirty="0" smtClean="0"/>
          </a:p>
          <a:p>
            <a:endParaRPr lang="fr-FR" sz="2800" dirty="0"/>
          </a:p>
          <a:p>
            <a:pPr marL="285750" indent="-285750">
              <a:buFontTx/>
              <a:buChar char="-"/>
            </a:pPr>
            <a:r>
              <a:rPr lang="fr-FR" sz="2800" dirty="0"/>
              <a:t>permettre une pédagogie plus efficace grâce à un meilleur rapport au savoir</a:t>
            </a:r>
            <a:r>
              <a:rPr lang="fr-FR" sz="2800" dirty="0" smtClean="0"/>
              <a:t>,</a:t>
            </a:r>
          </a:p>
          <a:p>
            <a:pPr marL="285750" indent="-285750">
              <a:buFontTx/>
              <a:buChar char="-"/>
            </a:pPr>
            <a:endParaRPr lang="fr-FR" sz="2800" dirty="0"/>
          </a:p>
          <a:p>
            <a:pPr marL="285750" indent="-285750">
              <a:buFontTx/>
              <a:buChar char="-"/>
            </a:pPr>
            <a:r>
              <a:rPr lang="fr-FR" sz="2800" dirty="0" smtClean="0"/>
              <a:t>…..,</a:t>
            </a:r>
            <a:endParaRPr lang="fr-FR" sz="2800" dirty="0"/>
          </a:p>
        </p:txBody>
      </p:sp>
    </p:spTree>
    <p:extLst>
      <p:ext uri="{BB962C8B-B14F-4D97-AF65-F5344CB8AC3E}">
        <p14:creationId xmlns:p14="http://schemas.microsoft.com/office/powerpoint/2010/main" val="4209010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1669" y="0"/>
            <a:ext cx="11436440" cy="6555641"/>
          </a:xfrm>
          <a:prstGeom prst="rect">
            <a:avLst/>
          </a:prstGeom>
        </p:spPr>
        <p:txBody>
          <a:bodyPr wrap="square">
            <a:spAutoFit/>
          </a:bodyPr>
          <a:lstStyle/>
          <a:p>
            <a:r>
              <a:rPr lang="fr-FR" sz="2800" b="1" dirty="0" smtClean="0"/>
              <a:t>                                                    AVANTAGES</a:t>
            </a:r>
            <a:endParaRPr lang="fr-FR" sz="2800" b="1" dirty="0"/>
          </a:p>
          <a:p>
            <a:r>
              <a:rPr lang="fr-FR" sz="2800" b="1" dirty="0" smtClean="0"/>
              <a:t>Les TIC</a:t>
            </a:r>
          </a:p>
          <a:p>
            <a:endParaRPr lang="fr-FR" sz="2800" b="1" dirty="0" smtClean="0"/>
          </a:p>
          <a:p>
            <a:pPr algn="just"/>
            <a:r>
              <a:rPr lang="fr-FR" sz="2800" dirty="0" smtClean="0"/>
              <a:t>– permettent </a:t>
            </a:r>
            <a:r>
              <a:rPr lang="fr-FR" sz="2800" dirty="0"/>
              <a:t>à l’élève d’apprendre de manière plus variée et plus interactive à travers des logiciels proposant des jeux de rôle et des programmes évaluant directement leur travail. </a:t>
            </a:r>
            <a:endParaRPr lang="fr-FR" sz="2800" dirty="0" smtClean="0"/>
          </a:p>
          <a:p>
            <a:pPr algn="just"/>
            <a:endParaRPr lang="fr-FR" sz="2800" dirty="0" smtClean="0"/>
          </a:p>
          <a:p>
            <a:pPr algn="just"/>
            <a:r>
              <a:rPr lang="fr-FR" sz="2800" dirty="0" smtClean="0"/>
              <a:t>– offrent </a:t>
            </a:r>
            <a:r>
              <a:rPr lang="fr-FR" sz="2800" dirty="0"/>
              <a:t>une ouverture sur le monde en donnant accès à un nombre illimité d’informations et la possibilité de communiquer avec des étrangers</a:t>
            </a:r>
            <a:r>
              <a:rPr lang="fr-FR" sz="2800" dirty="0" smtClean="0"/>
              <a:t>.</a:t>
            </a:r>
          </a:p>
          <a:p>
            <a:pPr algn="just"/>
            <a:endParaRPr lang="fr-FR" sz="2800" dirty="0" smtClean="0"/>
          </a:p>
          <a:p>
            <a:pPr algn="just"/>
            <a:r>
              <a:rPr lang="fr-FR" sz="2800" dirty="0" smtClean="0"/>
              <a:t>–  apportent une </a:t>
            </a:r>
            <a:r>
              <a:rPr lang="fr-FR" sz="2800" dirty="0"/>
              <a:t>plus grande motivation aux apprenants. </a:t>
            </a:r>
            <a:endParaRPr lang="fr-FR" sz="2800" dirty="0" smtClean="0"/>
          </a:p>
          <a:p>
            <a:pPr algn="just"/>
            <a:endParaRPr lang="fr-FR" sz="2800" dirty="0" smtClean="0"/>
          </a:p>
          <a:p>
            <a:pPr algn="just"/>
            <a:r>
              <a:rPr lang="fr-FR" sz="2800" dirty="0" smtClean="0"/>
              <a:t>– </a:t>
            </a:r>
            <a:r>
              <a:rPr lang="fr-FR" sz="2800" dirty="0"/>
              <a:t>donnent à l’enseignant la possibilité d’accéder à beaucoup d’outils pédagogiques</a:t>
            </a:r>
            <a:r>
              <a:rPr lang="fr-FR" sz="2800" dirty="0" smtClean="0"/>
              <a:t>.</a:t>
            </a:r>
          </a:p>
          <a:p>
            <a:pPr algn="just"/>
            <a:r>
              <a:rPr lang="fr-FR" sz="2800" dirty="0" smtClean="0"/>
              <a:t>– ….</a:t>
            </a:r>
            <a:endParaRPr lang="fr-FR" sz="2800" dirty="0"/>
          </a:p>
        </p:txBody>
      </p:sp>
    </p:spTree>
    <p:extLst>
      <p:ext uri="{BB962C8B-B14F-4D97-AF65-F5344CB8AC3E}">
        <p14:creationId xmlns:p14="http://schemas.microsoft.com/office/powerpoint/2010/main" val="414046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5910" y="146449"/>
            <a:ext cx="11758411" cy="6986528"/>
          </a:xfrm>
          <a:prstGeom prst="rect">
            <a:avLst/>
          </a:prstGeom>
        </p:spPr>
        <p:txBody>
          <a:bodyPr wrap="square">
            <a:spAutoFit/>
          </a:bodyPr>
          <a:lstStyle/>
          <a:p>
            <a:pPr algn="just"/>
            <a:r>
              <a:rPr lang="fr-FR" sz="2800" b="1" dirty="0" smtClean="0"/>
              <a:t>                                                          INCOVENIENTS</a:t>
            </a:r>
          </a:p>
          <a:p>
            <a:pPr algn="just"/>
            <a:r>
              <a:rPr lang="fr-FR" sz="2800" b="1" dirty="0" smtClean="0"/>
              <a:t>Les TIC</a:t>
            </a:r>
          </a:p>
          <a:p>
            <a:pPr algn="just"/>
            <a:endParaRPr lang="fr-FR" sz="2800" dirty="0"/>
          </a:p>
          <a:p>
            <a:pPr algn="just"/>
            <a:r>
              <a:rPr lang="fr-FR" sz="2800" dirty="0" smtClean="0"/>
              <a:t>– créent </a:t>
            </a:r>
            <a:r>
              <a:rPr lang="fr-FR" sz="2800" dirty="0"/>
              <a:t>chez les usagers de l’ordinateur l’habitude d’utiliser les ordinateurs pour faire des exercices et s’entrainer aux textes… </a:t>
            </a:r>
            <a:endParaRPr lang="fr-FR" sz="2800" dirty="0" smtClean="0"/>
          </a:p>
          <a:p>
            <a:pPr algn="just"/>
            <a:endParaRPr lang="fr-FR" sz="2800" dirty="0" smtClean="0"/>
          </a:p>
          <a:p>
            <a:pPr algn="just"/>
            <a:r>
              <a:rPr lang="fr-FR" sz="2800" dirty="0" smtClean="0"/>
              <a:t>– sont </a:t>
            </a:r>
            <a:r>
              <a:rPr lang="fr-FR" sz="2800" dirty="0"/>
              <a:t>coûteuses: le matériel, les services de maintenance… </a:t>
            </a:r>
            <a:endParaRPr lang="fr-FR" sz="2800" dirty="0" smtClean="0"/>
          </a:p>
          <a:p>
            <a:pPr algn="just"/>
            <a:endParaRPr lang="fr-FR" sz="2800" dirty="0" smtClean="0"/>
          </a:p>
          <a:p>
            <a:pPr algn="just"/>
            <a:r>
              <a:rPr lang="fr-FR" sz="2800" dirty="0" smtClean="0"/>
              <a:t>– peuvent </a:t>
            </a:r>
            <a:r>
              <a:rPr lang="fr-FR" sz="2800" dirty="0"/>
              <a:t>être complexes. </a:t>
            </a:r>
            <a:endParaRPr lang="fr-FR" sz="2800" dirty="0" smtClean="0"/>
          </a:p>
          <a:p>
            <a:pPr algn="just"/>
            <a:endParaRPr lang="fr-FR" sz="2800" dirty="0" smtClean="0"/>
          </a:p>
          <a:p>
            <a:pPr algn="just"/>
            <a:r>
              <a:rPr lang="fr-FR" sz="2800" dirty="0" smtClean="0"/>
              <a:t>– sont en constante évolution</a:t>
            </a:r>
          </a:p>
          <a:p>
            <a:pPr algn="just"/>
            <a:r>
              <a:rPr lang="fr-FR" sz="2800" dirty="0" smtClean="0"/>
              <a:t>                                                               ET</a:t>
            </a:r>
          </a:p>
          <a:p>
            <a:pPr algn="just"/>
            <a:r>
              <a:rPr lang="fr-FR" sz="2800" b="1" dirty="0" smtClean="0"/>
              <a:t>Leur </a:t>
            </a:r>
            <a:r>
              <a:rPr lang="fr-FR" sz="2800" b="1" dirty="0"/>
              <a:t>utilisation nécessite beaucoup de temps de la part des enseignants et des apprenants parce que ces derniers doivent maîtriser de nouvelles manières d’enseigner et d’apprendre. </a:t>
            </a:r>
          </a:p>
          <a:p>
            <a:pPr algn="just"/>
            <a:endParaRPr lang="fr-FR" sz="2800" dirty="0" smtClean="0"/>
          </a:p>
        </p:txBody>
      </p:sp>
    </p:spTree>
    <p:extLst>
      <p:ext uri="{BB962C8B-B14F-4D97-AF65-F5344CB8AC3E}">
        <p14:creationId xmlns:p14="http://schemas.microsoft.com/office/powerpoint/2010/main" val="3398667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04713"/>
            <a:ext cx="12028867" cy="6032421"/>
          </a:xfrm>
          <a:prstGeom prst="rect">
            <a:avLst/>
          </a:prstGeom>
        </p:spPr>
        <p:txBody>
          <a:bodyPr wrap="square">
            <a:spAutoFit/>
          </a:bodyPr>
          <a:lstStyle/>
          <a:p>
            <a:pPr algn="ctr"/>
            <a:r>
              <a:rPr lang="fr-FR" sz="2800" b="1" dirty="0" smtClean="0"/>
              <a:t>INTERNET</a:t>
            </a:r>
          </a:p>
          <a:p>
            <a:pPr algn="just"/>
            <a:endParaRPr lang="fr-FR" sz="2800" dirty="0"/>
          </a:p>
          <a:p>
            <a:pPr algn="just"/>
            <a:r>
              <a:rPr lang="fr-FR" sz="2800" dirty="0" smtClean="0"/>
              <a:t>- </a:t>
            </a:r>
            <a:r>
              <a:rPr lang="fr-FR" sz="3000" dirty="0" smtClean="0"/>
              <a:t>est présent </a:t>
            </a:r>
            <a:r>
              <a:rPr lang="fr-FR" sz="3000" dirty="0"/>
              <a:t>dans la vie quotidienne depuis plusieurs décennies. </a:t>
            </a:r>
            <a:endParaRPr lang="fr-FR" sz="3000" dirty="0" smtClean="0"/>
          </a:p>
          <a:p>
            <a:pPr algn="just"/>
            <a:r>
              <a:rPr lang="fr-FR" sz="3000" dirty="0" smtClean="0"/>
              <a:t>- représente </a:t>
            </a:r>
            <a:r>
              <a:rPr lang="fr-FR" sz="3000" dirty="0"/>
              <a:t>une partie importante de la vie contemporaine de chaque individu. </a:t>
            </a:r>
            <a:r>
              <a:rPr lang="fr-FR" sz="3000" dirty="0" smtClean="0"/>
              <a:t>- - est </a:t>
            </a:r>
            <a:r>
              <a:rPr lang="fr-FR" sz="3000" dirty="0"/>
              <a:t>indispensable pour </a:t>
            </a:r>
            <a:r>
              <a:rPr lang="fr-FR" sz="3000" dirty="0" smtClean="0"/>
              <a:t>: travailler, étudier, faire des recherches et se distraire.  </a:t>
            </a:r>
          </a:p>
          <a:p>
            <a:pPr algn="just"/>
            <a:r>
              <a:rPr lang="fr-FR" sz="3000" dirty="0" smtClean="0"/>
              <a:t>- est </a:t>
            </a:r>
            <a:r>
              <a:rPr lang="fr-FR" sz="3000" dirty="0"/>
              <a:t>un système mondial d'interconnexion de réseau informatique, utilisant </a:t>
            </a:r>
            <a:r>
              <a:rPr lang="fr-FR" sz="3000" dirty="0" smtClean="0"/>
              <a:t>un ensemble </a:t>
            </a:r>
            <a:r>
              <a:rPr lang="fr-FR" sz="3000" dirty="0"/>
              <a:t>standardisé de protocole de transfert de données. </a:t>
            </a:r>
            <a:endParaRPr lang="fr-FR" sz="3000" dirty="0" smtClean="0"/>
          </a:p>
          <a:p>
            <a:pPr algn="just"/>
            <a:r>
              <a:rPr lang="fr-FR" sz="3000" dirty="0" smtClean="0"/>
              <a:t>- est un réseau, </a:t>
            </a:r>
            <a:r>
              <a:rPr lang="fr-FR" sz="3000" dirty="0"/>
              <a:t>sans centre névralgique, composé de millions de réseaux aussi bien publics, privés, universitaires, commerciaux et gouvernementaux</a:t>
            </a:r>
            <a:r>
              <a:rPr lang="fr-FR" sz="3000" dirty="0" smtClean="0"/>
              <a:t>.</a:t>
            </a:r>
          </a:p>
          <a:p>
            <a:pPr algn="just"/>
            <a:r>
              <a:rPr lang="fr-FR" sz="3000" dirty="0" smtClean="0"/>
              <a:t>- transporte </a:t>
            </a:r>
            <a:r>
              <a:rPr lang="fr-FR" sz="3000" dirty="0"/>
              <a:t>un large spectre </a:t>
            </a:r>
            <a:r>
              <a:rPr lang="fr-FR" sz="3000" dirty="0" smtClean="0"/>
              <a:t>d'informations </a:t>
            </a:r>
            <a:r>
              <a:rPr lang="fr-FR" sz="3000" dirty="0"/>
              <a:t>et permet l'élaboration d'applications et de services variés comme le courrier électronique, la messagerie instantanée et le </a:t>
            </a:r>
            <a:r>
              <a:rPr lang="fr-FR" sz="3000" b="1" dirty="0"/>
              <a:t>World Wide Web</a:t>
            </a:r>
            <a:r>
              <a:rPr lang="fr-FR" sz="3000" dirty="0"/>
              <a:t>.</a:t>
            </a:r>
          </a:p>
        </p:txBody>
      </p:sp>
    </p:spTree>
    <p:extLst>
      <p:ext uri="{BB962C8B-B14F-4D97-AF65-F5344CB8AC3E}">
        <p14:creationId xmlns:p14="http://schemas.microsoft.com/office/powerpoint/2010/main" val="254403905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TotalTime>
  <Words>1172</Words>
  <Application>Microsoft Office PowerPoint</Application>
  <PresentationFormat>Grand écran</PresentationFormat>
  <Paragraphs>102</Paragraphs>
  <Slides>16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Calibri</vt:lpstr>
      <vt:lpstr>Calibri Light</vt:lpstr>
      <vt:lpstr>Times New Roman</vt:lpstr>
      <vt:lpstr>Thème Office</vt:lpstr>
      <vt:lpstr>         Module TIC 2ème Année Licence  Pr KHARCHI Lakhdar Université de M'Sila </vt:lpstr>
      <vt:lpstr>                                   Introduction   </vt:lpstr>
      <vt:lpstr>               L’innovation pédagogique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TIC dans les pratiques pédagogiques des enseignants à l’université  KHARCHI Lakhdar Université de M'Sila</dc:title>
  <dc:creator>Lakhdar KHARCHI</dc:creator>
  <cp:lastModifiedBy>Lakhdar KHARCHI</cp:lastModifiedBy>
  <cp:revision>37</cp:revision>
  <cp:lastPrinted>2019-05-11T12:35:08Z</cp:lastPrinted>
  <dcterms:created xsi:type="dcterms:W3CDTF">2018-11-25T22:05:57Z</dcterms:created>
  <dcterms:modified xsi:type="dcterms:W3CDTF">2022-05-10T22:03:29Z</dcterms:modified>
</cp:coreProperties>
</file>