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7" r:id="rId2"/>
    <p:sldId id="301" r:id="rId3"/>
    <p:sldId id="302" r:id="rId4"/>
    <p:sldId id="303" r:id="rId5"/>
    <p:sldId id="311" r:id="rId6"/>
    <p:sldId id="312" r:id="rId7"/>
    <p:sldId id="313" r:id="rId8"/>
    <p:sldId id="314" r:id="rId9"/>
    <p:sldId id="315" r:id="rId10"/>
    <p:sldId id="316" r:id="rId11"/>
    <p:sldId id="317" r:id="rId12"/>
    <p:sldId id="296" r:id="rId13"/>
    <p:sldId id="281" r:id="rId14"/>
    <p:sldId id="282" r:id="rId15"/>
    <p:sldId id="283" r:id="rId16"/>
    <p:sldId id="285" r:id="rId17"/>
    <p:sldId id="286" r:id="rId18"/>
    <p:sldId id="287" r:id="rId19"/>
    <p:sldId id="288" r:id="rId20"/>
    <p:sldId id="289" r:id="rId21"/>
    <p:sldId id="290" r:id="rId22"/>
    <p:sldId id="291" r:id="rId23"/>
    <p:sldId id="292" r:id="rId24"/>
    <p:sldId id="293" r:id="rId25"/>
    <p:sldId id="294" r:id="rId26"/>
    <p:sldId id="295"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AF7C9-4668-4043-8C4E-933809164335}" type="datetimeFigureOut">
              <a:rPr lang="fr-FR" smtClean="0"/>
              <a:t>06/04/2020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86E24-9B04-4248-B1F7-B1AF378B6782}" type="slidenum">
              <a:rPr lang="fr-FR" smtClean="0"/>
              <a:t>‹N°›</a:t>
            </a:fld>
            <a:endParaRPr lang="fr-FR"/>
          </a:p>
        </p:txBody>
      </p:sp>
    </p:spTree>
    <p:extLst>
      <p:ext uri="{BB962C8B-B14F-4D97-AF65-F5344CB8AC3E}">
        <p14:creationId xmlns:p14="http://schemas.microsoft.com/office/powerpoint/2010/main" val="35794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cs typeface="Arial" pitchFamily="34" charset="0"/>
            </a:endParaRPr>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eaLnBrk="0" hangingPunct="0">
              <a:spcBef>
                <a:spcPct val="30000"/>
              </a:spcBef>
              <a:defRPr sz="1200">
                <a:solidFill>
                  <a:schemeClr val="tx1"/>
                </a:solidFill>
                <a:latin typeface="Calibri" pitchFamily="34" charset="0"/>
                <a:cs typeface="Arial" pitchFamily="34" charset="0"/>
              </a:defRPr>
            </a:lvl1pPr>
            <a:lvl2pPr marL="742950" indent="-285750" algn="l" rtl="0" eaLnBrk="0" hangingPunct="0">
              <a:spcBef>
                <a:spcPct val="30000"/>
              </a:spcBef>
              <a:defRPr sz="1200">
                <a:solidFill>
                  <a:schemeClr val="tx1"/>
                </a:solidFill>
                <a:latin typeface="Calibri" pitchFamily="34" charset="0"/>
                <a:cs typeface="Arial" pitchFamily="34" charset="0"/>
              </a:defRPr>
            </a:lvl2pPr>
            <a:lvl3pPr marL="1143000" indent="-228600" algn="l" rtl="0" eaLnBrk="0" hangingPunct="0">
              <a:spcBef>
                <a:spcPct val="30000"/>
              </a:spcBef>
              <a:defRPr sz="1200">
                <a:solidFill>
                  <a:schemeClr val="tx1"/>
                </a:solidFill>
                <a:latin typeface="Calibri" pitchFamily="34" charset="0"/>
                <a:cs typeface="Arial" pitchFamily="34" charset="0"/>
              </a:defRPr>
            </a:lvl3pPr>
            <a:lvl4pPr marL="1600200" indent="-228600" algn="l" rtl="0" eaLnBrk="0" hangingPunct="0">
              <a:spcBef>
                <a:spcPct val="30000"/>
              </a:spcBef>
              <a:defRPr sz="1200">
                <a:solidFill>
                  <a:schemeClr val="tx1"/>
                </a:solidFill>
                <a:latin typeface="Calibri" pitchFamily="34" charset="0"/>
                <a:cs typeface="Arial" pitchFamily="34" charset="0"/>
              </a:defRPr>
            </a:lvl4pPr>
            <a:lvl5pPr marL="2057400" indent="-228600" algn="l" rtl="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algn="r" rtl="1" eaLnBrk="1" hangingPunct="1">
              <a:spcBef>
                <a:spcPct val="0"/>
              </a:spcBef>
            </a:pPr>
            <a:fld id="{861A1087-AE26-40A3-9649-C8E810EF0A24}" type="slidenum">
              <a:rPr lang="fr-FR" altLang="fr-FR" smtClean="0">
                <a:latin typeface="Arial" pitchFamily="34" charset="0"/>
                <a:cs typeface="Majalla UI"/>
              </a:rPr>
              <a:pPr algn="r" rtl="1" eaLnBrk="1" hangingPunct="1">
                <a:spcBef>
                  <a:spcPct val="0"/>
                </a:spcBef>
              </a:pPr>
              <a:t>25</a:t>
            </a:fld>
            <a:endParaRPr lang="fr-FR" altLang="fr-FR" smtClean="0">
              <a:latin typeface="Arial" pitchFamily="34" charset="0"/>
              <a:cs typeface="Majalla U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7D5244C-2AFF-4CBA-B4AD-C5424EAAFDCD}"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413344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D5244C-2AFF-4CBA-B4AD-C5424EAAFDCD}"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289021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D5244C-2AFF-4CBA-B4AD-C5424EAAFDCD}"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143930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D5244C-2AFF-4CBA-B4AD-C5424EAAFDCD}"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429132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7D5244C-2AFF-4CBA-B4AD-C5424EAAFDCD}" type="datetimeFigureOut">
              <a:rPr lang="fr-FR" smtClean="0"/>
              <a:t>06/04/2020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158531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D5244C-2AFF-4CBA-B4AD-C5424EAAFDCD}" type="datetimeFigureOut">
              <a:rPr lang="fr-FR" smtClean="0"/>
              <a:t>06/04/2020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102511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D5244C-2AFF-4CBA-B4AD-C5424EAAFDCD}" type="datetimeFigureOut">
              <a:rPr lang="fr-FR" smtClean="0"/>
              <a:t>06/04/2020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313644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7D5244C-2AFF-4CBA-B4AD-C5424EAAFDCD}" type="datetimeFigureOut">
              <a:rPr lang="fr-FR" smtClean="0"/>
              <a:t>06/04/2020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306926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D5244C-2AFF-4CBA-B4AD-C5424EAAFDCD}" type="datetimeFigureOut">
              <a:rPr lang="fr-FR" smtClean="0"/>
              <a:t>06/04/2020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47949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D5244C-2AFF-4CBA-B4AD-C5424EAAFDCD}" type="datetimeFigureOut">
              <a:rPr lang="fr-FR" smtClean="0"/>
              <a:t>06/04/2020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3060007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D5244C-2AFF-4CBA-B4AD-C5424EAAFDCD}" type="datetimeFigureOut">
              <a:rPr lang="fr-FR" smtClean="0"/>
              <a:t>06/04/2020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3AC9C6-DBC9-43A3-8AE3-18ACBA129326}" type="slidenum">
              <a:rPr lang="fr-FR" smtClean="0"/>
              <a:t>‹N°›</a:t>
            </a:fld>
            <a:endParaRPr lang="fr-FR"/>
          </a:p>
        </p:txBody>
      </p:sp>
    </p:spTree>
    <p:extLst>
      <p:ext uri="{BB962C8B-B14F-4D97-AF65-F5344CB8AC3E}">
        <p14:creationId xmlns:p14="http://schemas.microsoft.com/office/powerpoint/2010/main" val="379078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5244C-2AFF-4CBA-B4AD-C5424EAAFDCD}" type="datetimeFigureOut">
              <a:rPr lang="fr-FR" smtClean="0"/>
              <a:t>06/04/2020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AC9C6-DBC9-43A3-8AE3-18ACBA129326}" type="slidenum">
              <a:rPr lang="fr-FR" smtClean="0"/>
              <a:t>‹N°›</a:t>
            </a:fld>
            <a:endParaRPr lang="fr-FR"/>
          </a:p>
        </p:txBody>
      </p:sp>
    </p:spTree>
    <p:extLst>
      <p:ext uri="{BB962C8B-B14F-4D97-AF65-F5344CB8AC3E}">
        <p14:creationId xmlns:p14="http://schemas.microsoft.com/office/powerpoint/2010/main" val="2711755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www.google.dz/url?sa=i&amp;rct=j&amp;q=&amp;esrc=s&amp;source=images&amp;cd=&amp;cad=rja&amp;uact=8&amp;ved=0CAcQjRw&amp;url=http%3A%2F%2Fdc312.4shared.com%2Fdoc%2FWTss3Txy%2Fpreview.html&amp;ei=sVlSVLH9CsLxasz3gtgH&amp;bvm=bv.78597519,d.d2s&amp;psig=AFQjCNG8xSZRd8Jh6UZXQKoYsaL3JOQiuA&amp;ust=1414769465664732" TargetMode="External"/><Relationship Id="rId2" Type="http://schemas.openxmlformats.org/officeDocument/2006/relationships/hyperlink" Target="http://www.google.dz/url?sa=i&amp;rct=j&amp;q=&amp;esrc=s&amp;source=images&amp;cd=&amp;cad=rja&amp;uact=8&amp;docid=mg2hpJIIP1CX8M&amp;tbnid=pv9XdaqsG1ZBcM:&amp;ved=0CAcQjRw&amp;url=http://sancerre.cg18.fr/bue/fichesvenoise/vvigneron2/page.html&amp;ei=ZNYtVPXSG87ZPbedgdgM&amp;bvm=bv.76802529,d.bGQ&amp;psig=AFQjCNGw-aAYKDXwNL9slonRGbDGgSlY5g&amp;ust=1412376542913223"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www.google.dz/url?sa=i&amp;rct=j&amp;q=&amp;esrc=s&amp;source=images&amp;cd=&amp;cad=rja&amp;uact=8&amp;docid=mg2hpJIIP1CX8M&amp;tbnid=pv9XdaqsG1ZBcM:&amp;ved=0CAcQjRw&amp;url=http://www.bulle-immobiliere.org/forum/viewtopic.php?f%3D191%26t%3D62201&amp;ei=ltYtVLXHI4niO-mggbAO&amp;bvm=bv.76802529,d.bGQ&amp;psig=AFQjCNGw-aAYKDXwNL9slonRGbDGgSlY5g&amp;ust=141237654291322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dz/url?sa=i&amp;rct=j&amp;q=&amp;esrc=s&amp;source=images&amp;cd=&amp;cad=rja&amp;uact=8&amp;docid=u-vIeqF9Q2-QgM&amp;tbnid=HqNbdpus5Jk74M:&amp;ved=0CAcQjRw&amp;url=http://www.esprit-plan.fr/Permis%20de%20Construire/Permis%20de%20Construire.html&amp;ei=0tMtVNepOcXMPYXwgYAE&amp;bvm=bv.76802529,d.bGQ&amp;psig=AFQjCNEnWTigXYaVDzNVRuUza5LNxYsU7g&amp;ust=1412375868175245"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dz/url?sa=i&amp;rct=j&amp;q=&amp;esrc=s&amp;source=images&amp;cd=&amp;cad=rja&amp;uact=8&amp;docid=ZTrPpxlr1lFkpM&amp;tbnid=ifte5jE2Fh7xNM:&amp;ved=0CAcQjRw&amp;url=http://www.gerbay.fr/clos_chantalouette.asp&amp;ei=0NItVI6dOYvfPcq2gLgF&amp;bvm=bv.76802529,d.bGQ&amp;psig=AFQjCNHChy9ep9_7Jc1OfpFraTw78pLz8A&amp;ust=1412375643486203"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cdm.eu/?attachment_id=707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dz/url?sa=i&amp;rct=j&amp;q=&amp;esrc=s&amp;source=images&amp;cd=&amp;cad=rja&amp;uact=8&amp;docid=EoR2NWbODkcNOM&amp;tbnid=BwbTbhVCvjV-HM:&amp;ved=0CAcQjRw&amp;url=http://ottawa.ca/fr/hotel-de-ville/urbanisme-et-amemagement/lignes-directrices-en-matiere-de-plans-et-de-design-de-5-526&amp;ei=dtgtVLqLEsrtO6qCgYgC&amp;bvm=bv.76802529,d.bGQ&amp;psig=AFQjCNEa2QoYX7oJ1M92Lmb1Ej_ni1Zx_Q&amp;ust=141237704788888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dz/url?sa=i&amp;rct=j&amp;q=&amp;esrc=s&amp;source=images&amp;cd=&amp;cad=rja&amp;uact=8&amp;ved=0CAcQjRw&amp;url=http%3A%2F%2Fwww.agt-amenagement.fr%2Factualites%2F&amp;ei=uHchVfugEczaOK3zgMAE&amp;psig=AFQjCNGPxTRTnymItUsCD5uZnYpG7pYu2w&amp;ust=142834299639095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dz/url?sa=i&amp;rct=j&amp;q=&amp;esrc=s&amp;source=images&amp;cd=&amp;cad=rja&amp;uact=8&amp;ved=0CAcQjRw&amp;url=http%3A%2F%2Fmelanie.dupuis.over-blog.fr%2Farticle-construction-de-logements-afpaysage-2010-59342198.html&amp;ei=5HghVaWyE4TDPamXgPgH&amp;psig=AFQjCNFpWSoAF7LUsn6d-J5EugzuPgAAcA&amp;ust=1428343376981286"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download.vikidia.org/vikidia/fr/images/f/f0/Triangulation.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827584" y="3779098"/>
            <a:ext cx="78488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just" rtl="1" eaLnBrk="1" hangingPunct="1">
              <a:spcBef>
                <a:spcPct val="0"/>
              </a:spcBef>
              <a:buFontTx/>
              <a:buNone/>
            </a:pPr>
            <a:r>
              <a:rPr lang="ar-DZ" altLang="fr-FR" sz="5400" b="1" dirty="0">
                <a:cs typeface="Majalla UI"/>
              </a:rPr>
              <a:t>تحصيل الرفع العمراني و التعرف على مختلف المخططات</a:t>
            </a:r>
            <a:endParaRPr lang="ar-DZ" altLang="fr-FR" sz="5400" dirty="0">
              <a:latin typeface="Arial" pitchFamily="34" charset="0"/>
              <a:cs typeface="Majalla UI"/>
            </a:endParaRPr>
          </a:p>
        </p:txBody>
      </p:sp>
      <p:sp>
        <p:nvSpPr>
          <p:cNvPr id="2051" name="مستطيل 2"/>
          <p:cNvSpPr>
            <a:spLocks noChangeArrowheads="1"/>
          </p:cNvSpPr>
          <p:nvPr/>
        </p:nvSpPr>
        <p:spPr bwMode="auto">
          <a:xfrm>
            <a:off x="5072063" y="2721099"/>
            <a:ext cx="3406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ar-DZ" altLang="fr-FR" sz="5400" b="1" dirty="0">
                <a:solidFill>
                  <a:srgbClr val="FF0000"/>
                </a:solidFill>
                <a:cs typeface="Majalla UI"/>
              </a:rPr>
              <a:t>الموضوع:</a:t>
            </a:r>
          </a:p>
        </p:txBody>
      </p:sp>
      <p:sp>
        <p:nvSpPr>
          <p:cNvPr id="2052" name="Text Box 7"/>
          <p:cNvSpPr txBox="1">
            <a:spLocks noChangeArrowheads="1"/>
          </p:cNvSpPr>
          <p:nvPr/>
        </p:nvSpPr>
        <p:spPr bwMode="auto">
          <a:xfrm>
            <a:off x="1042988" y="404813"/>
            <a:ext cx="70580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50000"/>
              </a:spcBef>
              <a:buFontTx/>
              <a:buNone/>
            </a:pPr>
            <a:r>
              <a:rPr lang="fr-FR" altLang="fr-FR" sz="2800">
                <a:latin typeface="Arial" pitchFamily="34" charset="0"/>
                <a:cs typeface="Majalla UI"/>
              </a:rPr>
              <a:t>Institut de gestion des techniques urbaines</a:t>
            </a:r>
          </a:p>
          <a:p>
            <a:pPr algn="ctr" rtl="1" eaLnBrk="1" hangingPunct="1">
              <a:spcBef>
                <a:spcPct val="50000"/>
              </a:spcBef>
              <a:buFontTx/>
              <a:buNone/>
            </a:pPr>
            <a:endParaRPr lang="fr-FR" altLang="fr-FR" sz="2800">
              <a:latin typeface="Arial" pitchFamily="34" charset="0"/>
              <a:cs typeface="Majalla UI"/>
            </a:endParaRPr>
          </a:p>
        </p:txBody>
      </p:sp>
      <p:sp>
        <p:nvSpPr>
          <p:cNvPr id="2053" name="Rectangle 11"/>
          <p:cNvSpPr>
            <a:spLocks noChangeArrowheads="1"/>
          </p:cNvSpPr>
          <p:nvPr/>
        </p:nvSpPr>
        <p:spPr bwMode="auto">
          <a:xfrm>
            <a:off x="2401888" y="981075"/>
            <a:ext cx="42576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2400">
                <a:latin typeface="Arial" pitchFamily="34" charset="0"/>
                <a:cs typeface="Majalla UI"/>
              </a:rPr>
              <a:t>Atelier  1 LMD Socle commun</a:t>
            </a:r>
          </a:p>
        </p:txBody>
      </p:sp>
      <p:sp>
        <p:nvSpPr>
          <p:cNvPr id="6" name="Rectangle 1"/>
          <p:cNvSpPr>
            <a:spLocks noChangeArrowheads="1"/>
          </p:cNvSpPr>
          <p:nvPr/>
        </p:nvSpPr>
        <p:spPr bwMode="auto">
          <a:xfrm>
            <a:off x="2483768" y="1628800"/>
            <a:ext cx="47525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5400" b="1" dirty="0" smtClean="0">
                <a:cs typeface="Majalla UI"/>
              </a:rPr>
              <a:t>Le levé urbain</a:t>
            </a:r>
            <a:endParaRPr lang="ar-DZ" altLang="fr-FR" sz="5400" dirty="0">
              <a:latin typeface="Arial" pitchFamily="34" charset="0"/>
              <a:cs typeface="Majalla UI"/>
            </a:endParaRPr>
          </a:p>
        </p:txBody>
      </p:sp>
    </p:spTree>
    <p:extLst>
      <p:ext uri="{BB962C8B-B14F-4D97-AF65-F5344CB8AC3E}">
        <p14:creationId xmlns:p14="http://schemas.microsoft.com/office/powerpoint/2010/main" val="3053393916"/>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صورة 1" descr="http://www.alienor-aquitaine.org/ATELIER_ARCHI/3_etabli_plan/images/triangul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285875"/>
            <a:ext cx="67151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679591"/>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صورة 2" descr="http://www.alienor-aquitaine.org/ATELIER_ARCHI/3_etabli_plan/images/abs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214438"/>
            <a:ext cx="6357938"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98182"/>
      </p:ext>
    </p:extLst>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4450"/>
            <a:ext cx="9144000" cy="6248400"/>
          </a:xfrm>
          <a:prstGeom prst="rect">
            <a:avLst/>
          </a:prstGeom>
        </p:spPr>
        <p:txBody>
          <a:bodyPr>
            <a:spAutoFit/>
          </a:bodyPr>
          <a:lstStyle/>
          <a:p>
            <a:pPr algn="ctr">
              <a:defRPr/>
            </a:pPr>
            <a:r>
              <a:rPr lang="fr-FR" sz="3600" b="1" dirty="0">
                <a:solidFill>
                  <a:srgbClr val="FF0000"/>
                </a:solidFill>
              </a:rPr>
              <a:t>Plan de situation </a:t>
            </a:r>
            <a:endParaRPr lang="fr-FR" sz="3600" dirty="0">
              <a:solidFill>
                <a:srgbClr val="FF0000"/>
              </a:solidFill>
            </a:endParaRPr>
          </a:p>
          <a:p>
            <a:pPr algn="l">
              <a:defRPr/>
            </a:pPr>
            <a:r>
              <a:rPr lang="fr-FR" sz="2800" dirty="0"/>
              <a:t>C’est une vue de dessus (une vue aérienne) du terrain  ou de l’ensemble de lots dans son environnement. Il indique la position géographique du terrain et renseigne sur les moyens d’accès au terrain, son environnement et son tracé général.</a:t>
            </a:r>
          </a:p>
          <a:p>
            <a:pPr algn="l">
              <a:defRPr/>
            </a:pPr>
            <a:r>
              <a:rPr lang="fr-FR" sz="2800" b="1" dirty="0"/>
              <a:t>Conventions utilisées:</a:t>
            </a:r>
          </a:p>
          <a:p>
            <a:pPr algn="l">
              <a:defRPr/>
            </a:pPr>
            <a:r>
              <a:rPr lang="fr-FR" sz="2800" dirty="0"/>
              <a:t>•Le terrain est repéré par:</a:t>
            </a:r>
          </a:p>
          <a:p>
            <a:pPr algn="l">
              <a:defRPr/>
            </a:pPr>
            <a:r>
              <a:rPr lang="fr-FR" sz="2800" dirty="0"/>
              <a:t>- Un cercle en trait fin,</a:t>
            </a:r>
          </a:p>
          <a:p>
            <a:pPr algn="l">
              <a:defRPr/>
            </a:pPr>
            <a:r>
              <a:rPr lang="fr-FR" sz="2800" dirty="0"/>
              <a:t>- Un hachurage,</a:t>
            </a:r>
          </a:p>
          <a:p>
            <a:pPr marL="457200" indent="-457200" algn="l">
              <a:buFontTx/>
              <a:buChar char="-"/>
              <a:defRPr/>
            </a:pPr>
            <a:r>
              <a:rPr lang="fr-FR" sz="2800" dirty="0"/>
              <a:t>- Une appellation </a:t>
            </a:r>
          </a:p>
          <a:p>
            <a:pPr marL="457200" indent="-457200" algn="l">
              <a:buFontTx/>
              <a:buChar char="-"/>
              <a:defRPr/>
            </a:pPr>
            <a:r>
              <a:rPr lang="fr-FR" sz="2800" dirty="0"/>
              <a:t>•Les échelles utilisées sont comprises entre</a:t>
            </a:r>
          </a:p>
          <a:p>
            <a:pPr algn="l">
              <a:defRPr/>
            </a:pPr>
            <a:r>
              <a:rPr lang="fr-FR" sz="2800" dirty="0"/>
              <a:t>1 / 5 000 et 1 / 25 000</a:t>
            </a:r>
          </a:p>
          <a:p>
            <a:pPr algn="l">
              <a:defRPr/>
            </a:pPr>
            <a:r>
              <a:rPr lang="fr-FR" sz="2800" dirty="0"/>
              <a:t>•Le Nord géographique est indiqué par une boussole</a:t>
            </a:r>
          </a:p>
        </p:txBody>
      </p:sp>
    </p:spTree>
    <p:extLst>
      <p:ext uri="{BB962C8B-B14F-4D97-AF65-F5344CB8AC3E}">
        <p14:creationId xmlns:p14="http://schemas.microsoft.com/office/powerpoint/2010/main" val="42400691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0"/>
            <a:ext cx="75612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086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 3" descr="https://encrypted-tbn3.gstatic.com/images?q=tbn:ANd9GcSkHDQlsM4h6bjI5qh3qH1R5lKkI20_w30chUAsCRm2uKYffEj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 y="0"/>
            <a:ext cx="340518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 4" descr="https://encrypted-tbn0.gstatic.com/images?q=tbn:ANd9GcSCjzPMiBmfbma2l4F-F3chfFQSW-ZjlyhYuLWaef6hlElXCi6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0"/>
            <a:ext cx="3960812"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Image 5" descr="http://upload.wikimedia.org/wikipedia/commons/thumb/4/45/Plan_de_situation.png/320px-Plan_de_situati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88" y="3068638"/>
            <a:ext cx="284797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s://encrypted-tbn0.gstatic.com/images?q=tbn:ANd9GcT4mLN3JqefqIIRwUxCxOBihjjJ_0OdSU_pmLvOegmIJVBXQGh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925" y="3305175"/>
            <a:ext cx="47148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997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16387"/>
                                        </p:tgtEl>
                                        <p:attrNameLst>
                                          <p:attrName>style.visibility</p:attrName>
                                        </p:attrNameLst>
                                      </p:cBhvr>
                                      <p:to>
                                        <p:strVal val="visible"/>
                                      </p:to>
                                    </p:set>
                                    <p:anim calcmode="lin" valueType="num">
                                      <p:cBhvr>
                                        <p:cTn id="15" dur="1000" fill="hold"/>
                                        <p:tgtEl>
                                          <p:spTgt spid="16387"/>
                                        </p:tgtEl>
                                        <p:attrNameLst>
                                          <p:attrName>ppt_w</p:attrName>
                                        </p:attrNameLst>
                                      </p:cBhvr>
                                      <p:tavLst>
                                        <p:tav tm="0">
                                          <p:val>
                                            <p:fltVal val="0"/>
                                          </p:val>
                                        </p:tav>
                                        <p:tav tm="100000">
                                          <p:val>
                                            <p:strVal val="#ppt_w"/>
                                          </p:val>
                                        </p:tav>
                                      </p:tavLst>
                                    </p:anim>
                                    <p:anim calcmode="lin" valueType="num">
                                      <p:cBhvr>
                                        <p:cTn id="16" dur="1000" fill="hold"/>
                                        <p:tgtEl>
                                          <p:spTgt spid="16387"/>
                                        </p:tgtEl>
                                        <p:attrNameLst>
                                          <p:attrName>ppt_h</p:attrName>
                                        </p:attrNameLst>
                                      </p:cBhvr>
                                      <p:tavLst>
                                        <p:tav tm="0">
                                          <p:val>
                                            <p:fltVal val="0"/>
                                          </p:val>
                                        </p:tav>
                                        <p:tav tm="100000">
                                          <p:val>
                                            <p:strVal val="#ppt_h"/>
                                          </p:val>
                                        </p:tav>
                                      </p:tavLst>
                                    </p:anim>
                                    <p:anim calcmode="lin" valueType="num">
                                      <p:cBhvr>
                                        <p:cTn id="17" dur="1000" fill="hold"/>
                                        <p:tgtEl>
                                          <p:spTgt spid="16387"/>
                                        </p:tgtEl>
                                        <p:attrNameLst>
                                          <p:attrName>style.rotation</p:attrName>
                                        </p:attrNameLst>
                                      </p:cBhvr>
                                      <p:tavLst>
                                        <p:tav tm="0">
                                          <p:val>
                                            <p:fltVal val="90"/>
                                          </p:val>
                                        </p:tav>
                                        <p:tav tm="100000">
                                          <p:val>
                                            <p:fltVal val="0"/>
                                          </p:val>
                                        </p:tav>
                                      </p:tavLst>
                                    </p:anim>
                                    <p:animEffect transition="in" filter="fade">
                                      <p:cBhvr>
                                        <p:cTn id="18" dur="1000"/>
                                        <p:tgtEl>
                                          <p:spTgt spid="16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16388"/>
                                        </p:tgtEl>
                                        <p:attrNameLst>
                                          <p:attrName>style.visibility</p:attrName>
                                        </p:attrNameLst>
                                      </p:cBhvr>
                                      <p:to>
                                        <p:strVal val="visible"/>
                                      </p:to>
                                    </p:set>
                                    <p:anim calcmode="lin" valueType="num">
                                      <p:cBhvr>
                                        <p:cTn id="23" dur="1000" fill="hold"/>
                                        <p:tgtEl>
                                          <p:spTgt spid="16388"/>
                                        </p:tgtEl>
                                        <p:attrNameLst>
                                          <p:attrName>ppt_w</p:attrName>
                                        </p:attrNameLst>
                                      </p:cBhvr>
                                      <p:tavLst>
                                        <p:tav tm="0">
                                          <p:val>
                                            <p:fltVal val="0"/>
                                          </p:val>
                                        </p:tav>
                                        <p:tav tm="100000">
                                          <p:val>
                                            <p:strVal val="#ppt_w"/>
                                          </p:val>
                                        </p:tav>
                                      </p:tavLst>
                                    </p:anim>
                                    <p:anim calcmode="lin" valueType="num">
                                      <p:cBhvr>
                                        <p:cTn id="24" dur="1000" fill="hold"/>
                                        <p:tgtEl>
                                          <p:spTgt spid="16388"/>
                                        </p:tgtEl>
                                        <p:attrNameLst>
                                          <p:attrName>ppt_h</p:attrName>
                                        </p:attrNameLst>
                                      </p:cBhvr>
                                      <p:tavLst>
                                        <p:tav tm="0">
                                          <p:val>
                                            <p:fltVal val="0"/>
                                          </p:val>
                                        </p:tav>
                                        <p:tav tm="100000">
                                          <p:val>
                                            <p:strVal val="#ppt_h"/>
                                          </p:val>
                                        </p:tav>
                                      </p:tavLst>
                                    </p:anim>
                                    <p:anim calcmode="lin" valueType="num">
                                      <p:cBhvr>
                                        <p:cTn id="25" dur="1000" fill="hold"/>
                                        <p:tgtEl>
                                          <p:spTgt spid="16388"/>
                                        </p:tgtEl>
                                        <p:attrNameLst>
                                          <p:attrName>style.rotation</p:attrName>
                                        </p:attrNameLst>
                                      </p:cBhvr>
                                      <p:tavLst>
                                        <p:tav tm="0">
                                          <p:val>
                                            <p:fltVal val="90"/>
                                          </p:val>
                                        </p:tav>
                                        <p:tav tm="100000">
                                          <p:val>
                                            <p:fltVal val="0"/>
                                          </p:val>
                                        </p:tav>
                                      </p:tavLst>
                                    </p:anim>
                                    <p:animEffect transition="in" filter="fade">
                                      <p:cBhvr>
                                        <p:cTn id="26"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020763"/>
            <a:ext cx="70961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3834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0" y="44450"/>
            <a:ext cx="9144000"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b="1">
                <a:solidFill>
                  <a:srgbClr val="FF0000"/>
                </a:solidFill>
                <a:latin typeface="Arial" pitchFamily="34" charset="0"/>
                <a:cs typeface="Majalla UI"/>
              </a:rPr>
              <a:t>Plan de masse </a:t>
            </a:r>
          </a:p>
          <a:p>
            <a:pPr rtl="1" eaLnBrk="1" hangingPunct="1">
              <a:spcBef>
                <a:spcPct val="0"/>
              </a:spcBef>
              <a:buFontTx/>
              <a:buNone/>
            </a:pPr>
            <a:r>
              <a:rPr lang="fr-FR" altLang="fr-FR" sz="2000" b="1">
                <a:solidFill>
                  <a:srgbClr val="FF0000"/>
                </a:solidFill>
                <a:cs typeface="Majalla UI"/>
              </a:rPr>
              <a:t>Le plan de masse indique:</a:t>
            </a:r>
          </a:p>
          <a:p>
            <a:pPr rtl="1" eaLnBrk="1" hangingPunct="1">
              <a:spcBef>
                <a:spcPct val="0"/>
              </a:spcBef>
              <a:buFontTx/>
              <a:buNone/>
            </a:pPr>
            <a:r>
              <a:rPr lang="fr-FR" altLang="fr-FR" sz="2000" b="1">
                <a:cs typeface="Majalla UI"/>
              </a:rPr>
              <a:t>-Les limites du terrain </a:t>
            </a:r>
          </a:p>
          <a:p>
            <a:pPr rtl="1" eaLnBrk="1" hangingPunct="1">
              <a:spcBef>
                <a:spcPct val="0"/>
              </a:spcBef>
              <a:buFontTx/>
              <a:buNone/>
            </a:pPr>
            <a:r>
              <a:rPr lang="fr-FR" altLang="fr-FR" sz="2000" b="1">
                <a:cs typeface="Majalla UI"/>
              </a:rPr>
              <a:t>- L’orientation géographique (Nord),</a:t>
            </a:r>
          </a:p>
          <a:p>
            <a:pPr rtl="1" eaLnBrk="1" hangingPunct="1">
              <a:spcBef>
                <a:spcPct val="0"/>
              </a:spcBef>
              <a:buFontTx/>
              <a:buChar char="-"/>
            </a:pPr>
            <a:r>
              <a:rPr lang="fr-FR" altLang="fr-FR" sz="2000" b="1">
                <a:cs typeface="Majalla UI"/>
              </a:rPr>
              <a:t>La superficie du terrain,  les dimensions et le numéro du lot, le nom du propriétaire Les cotations extérieures </a:t>
            </a:r>
          </a:p>
          <a:p>
            <a:pPr rtl="1" eaLnBrk="1" hangingPunct="1">
              <a:spcBef>
                <a:spcPct val="0"/>
              </a:spcBef>
              <a:buFontTx/>
              <a:buNone/>
            </a:pPr>
            <a:r>
              <a:rPr lang="fr-FR" altLang="fr-FR" sz="2000" b="1">
                <a:cs typeface="Majalla UI"/>
              </a:rPr>
              <a:t>- Les constructions existantes sur le terrain et les mitoyennetés,</a:t>
            </a:r>
          </a:p>
          <a:p>
            <a:pPr rtl="1" eaLnBrk="1" hangingPunct="1">
              <a:spcBef>
                <a:spcPct val="0"/>
              </a:spcBef>
              <a:buFontTx/>
              <a:buChar char="-"/>
            </a:pPr>
            <a:r>
              <a:rPr lang="fr-FR" altLang="fr-FR" sz="2000" b="1">
                <a:cs typeface="Majalla UI"/>
              </a:rPr>
              <a:t>-L’implantation des bâtiments par rapport aux limites des autres constructions, aux limites séparatives et aux limites des voies </a:t>
            </a:r>
          </a:p>
          <a:p>
            <a:pPr rtl="1" eaLnBrk="1" hangingPunct="1">
              <a:spcBef>
                <a:spcPct val="0"/>
              </a:spcBef>
              <a:buFont typeface="Arial" pitchFamily="34" charset="0"/>
              <a:buNone/>
            </a:pPr>
            <a:r>
              <a:rPr lang="fr-FR" altLang="fr-FR" sz="2000" b="1">
                <a:cs typeface="Majalla UI"/>
              </a:rPr>
              <a:t>-Les accès aux terrains et aux constructions</a:t>
            </a:r>
          </a:p>
          <a:p>
            <a:pPr rtl="1" eaLnBrk="1" hangingPunct="1">
              <a:spcBef>
                <a:spcPct val="0"/>
              </a:spcBef>
              <a:buFont typeface="Arial" pitchFamily="34" charset="0"/>
              <a:buNone/>
            </a:pPr>
            <a:r>
              <a:rPr lang="fr-FR" altLang="fr-FR" sz="2000" b="1">
                <a:cs typeface="Majalla UI"/>
              </a:rPr>
              <a:t>-Les niveaux du bâti existant.</a:t>
            </a:r>
          </a:p>
          <a:p>
            <a:pPr rtl="1" eaLnBrk="1" hangingPunct="1">
              <a:spcBef>
                <a:spcPct val="0"/>
              </a:spcBef>
              <a:buFont typeface="Arial" pitchFamily="34" charset="0"/>
              <a:buNone/>
            </a:pPr>
            <a:r>
              <a:rPr lang="fr-FR" altLang="fr-FR" sz="2000" b="1">
                <a:cs typeface="Majalla UI"/>
              </a:rPr>
              <a:t>-La végétation </a:t>
            </a:r>
          </a:p>
          <a:p>
            <a:pPr rtl="1" eaLnBrk="1" hangingPunct="1">
              <a:spcBef>
                <a:spcPct val="0"/>
              </a:spcBef>
              <a:buFontTx/>
              <a:buChar char="-"/>
            </a:pPr>
            <a:r>
              <a:rPr lang="fr-FR" altLang="fr-FR" sz="2000" b="1">
                <a:cs typeface="Majalla UI"/>
              </a:rPr>
              <a:t>-La route</a:t>
            </a:r>
          </a:p>
          <a:p>
            <a:pPr rtl="1" eaLnBrk="1" hangingPunct="1">
              <a:spcBef>
                <a:spcPct val="0"/>
              </a:spcBef>
              <a:buFontTx/>
              <a:buChar char="-"/>
            </a:pPr>
            <a:r>
              <a:rPr lang="fr-FR" altLang="fr-FR" sz="2000" b="1">
                <a:cs typeface="Majalla UI"/>
              </a:rPr>
              <a:t>-Réseaux d’alimentation en eau, de distribution d’électricité, de téléphone, etc.,</a:t>
            </a:r>
          </a:p>
          <a:p>
            <a:pPr rtl="1" eaLnBrk="1" hangingPunct="1">
              <a:spcBef>
                <a:spcPct val="0"/>
              </a:spcBef>
              <a:buFontTx/>
              <a:buNone/>
            </a:pPr>
            <a:r>
              <a:rPr lang="fr-FR" altLang="fr-FR" sz="2000" b="1">
                <a:cs typeface="Majalla UI"/>
              </a:rPr>
              <a:t>-Evacuation des eaux pluviales (EP) et usées (EU) .</a:t>
            </a:r>
          </a:p>
          <a:p>
            <a:pPr rtl="1" eaLnBrk="1" hangingPunct="1">
              <a:spcBef>
                <a:spcPct val="0"/>
              </a:spcBef>
              <a:buFontTx/>
              <a:buNone/>
            </a:pPr>
            <a:r>
              <a:rPr lang="fr-FR" altLang="fr-FR" sz="2000" b="1">
                <a:cs typeface="Majalla UI"/>
              </a:rPr>
              <a:t>-Les espaces libres de toute construction. </a:t>
            </a:r>
          </a:p>
          <a:p>
            <a:pPr rtl="1" eaLnBrk="1" hangingPunct="1">
              <a:spcBef>
                <a:spcPct val="0"/>
              </a:spcBef>
              <a:buFontTx/>
              <a:buNone/>
            </a:pPr>
            <a:r>
              <a:rPr lang="fr-FR" altLang="fr-FR" sz="2000" b="1">
                <a:solidFill>
                  <a:srgbClr val="FF0000"/>
                </a:solidFill>
                <a:cs typeface="Majalla UI"/>
              </a:rPr>
              <a:t>Conventions utilisées </a:t>
            </a:r>
          </a:p>
          <a:p>
            <a:pPr rtl="1" eaLnBrk="1" hangingPunct="1">
              <a:spcBef>
                <a:spcPct val="0"/>
              </a:spcBef>
              <a:buFontTx/>
              <a:buNone/>
            </a:pPr>
            <a:r>
              <a:rPr lang="fr-FR" altLang="fr-FR" sz="2000" b="1">
                <a:cs typeface="Majalla UI"/>
              </a:rPr>
              <a:t>-Le contour de la construction est en trait renforcé,</a:t>
            </a:r>
          </a:p>
          <a:p>
            <a:pPr rtl="1" eaLnBrk="1" hangingPunct="1">
              <a:spcBef>
                <a:spcPct val="0"/>
              </a:spcBef>
              <a:buFontTx/>
              <a:buNone/>
            </a:pPr>
            <a:r>
              <a:rPr lang="fr-FR" altLang="fr-FR" sz="2000" b="1">
                <a:cs typeface="Majalla UI"/>
              </a:rPr>
              <a:t>-Les échelles utilisées sont comprises entre 1/200 et 1/500</a:t>
            </a:r>
          </a:p>
          <a:p>
            <a:r>
              <a:rPr lang="fr-FR" altLang="fr-FR" sz="2000" b="1">
                <a:cs typeface="Majalla UI"/>
              </a:rPr>
              <a:t>Il convient aussi d'y ajouter les ombres à 45 °portées des bâtiments sur le sol permettant d'apprécier la hauteur des constructions.</a:t>
            </a:r>
            <a:endParaRPr lang="fr-FR" altLang="fr-FR" sz="2000" b="1">
              <a:latin typeface="Arial" pitchFamily="34" charset="0"/>
              <a:cs typeface="Majalla UI"/>
            </a:endParaRPr>
          </a:p>
        </p:txBody>
      </p:sp>
    </p:spTree>
    <p:extLst>
      <p:ext uri="{BB962C8B-B14F-4D97-AF65-F5344CB8AC3E}">
        <p14:creationId xmlns:p14="http://schemas.microsoft.com/office/powerpoint/2010/main" val="25470425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963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3" descr="https://encrypted-tbn2.gstatic.com/images?q=tbn:ANd9GcQem5V0fjQx66ngmHvi-HL7Te_X_-6zgWVW5CXQsrna2wPuBLS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4763"/>
            <a:ext cx="316706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Image 4" descr="Plan R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4763"/>
            <a:ext cx="55086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Image 5" descr="https://encrypted-tbn3.gstatic.com/images?q=tbn:ANd9GcSSbWmH4DXXvHjbuNvyRhHhKkliAFUtQHWkyB3AIa_bI9vq694_">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4005263"/>
            <a:ext cx="5040312"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838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ppt_w</p:attrName>
                                        </p:attrNameLst>
                                      </p:cBhvr>
                                      <p:tavLst>
                                        <p:tav tm="0">
                                          <p:val>
                                            <p:fltVal val="0"/>
                                          </p:val>
                                        </p:tav>
                                        <p:tav tm="100000">
                                          <p:val>
                                            <p:strVal val="#ppt_w"/>
                                          </p:val>
                                        </p:tav>
                                      </p:tavLst>
                                    </p:anim>
                                    <p:anim calcmode="lin" valueType="num">
                                      <p:cBhvr>
                                        <p:cTn id="8" dur="1000" fill="hold"/>
                                        <p:tgtEl>
                                          <p:spTgt spid="20482"/>
                                        </p:tgtEl>
                                        <p:attrNameLst>
                                          <p:attrName>ppt_h</p:attrName>
                                        </p:attrNameLst>
                                      </p:cBhvr>
                                      <p:tavLst>
                                        <p:tav tm="0">
                                          <p:val>
                                            <p:fltVal val="0"/>
                                          </p:val>
                                        </p:tav>
                                        <p:tav tm="100000">
                                          <p:val>
                                            <p:strVal val="#ppt_h"/>
                                          </p:val>
                                        </p:tav>
                                      </p:tavLst>
                                    </p:anim>
                                    <p:anim calcmode="lin" valueType="num">
                                      <p:cBhvr>
                                        <p:cTn id="9" dur="1000" fill="hold"/>
                                        <p:tgtEl>
                                          <p:spTgt spid="20482"/>
                                        </p:tgtEl>
                                        <p:attrNameLst>
                                          <p:attrName>style.rotation</p:attrName>
                                        </p:attrNameLst>
                                      </p:cBhvr>
                                      <p:tavLst>
                                        <p:tav tm="0">
                                          <p:val>
                                            <p:fltVal val="90"/>
                                          </p:val>
                                        </p:tav>
                                        <p:tav tm="100000">
                                          <p:val>
                                            <p:fltVal val="0"/>
                                          </p:val>
                                        </p:tav>
                                      </p:tavLst>
                                    </p:anim>
                                    <p:animEffect transition="in" filter="fade">
                                      <p:cBhvr>
                                        <p:cTn id="10" dur="1000"/>
                                        <p:tgtEl>
                                          <p:spTgt spid="204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0483"/>
                                        </p:tgtEl>
                                        <p:attrNameLst>
                                          <p:attrName>style.visibility</p:attrName>
                                        </p:attrNameLst>
                                      </p:cBhvr>
                                      <p:to>
                                        <p:strVal val="visible"/>
                                      </p:to>
                                    </p:set>
                                    <p:anim calcmode="lin" valueType="num">
                                      <p:cBhvr>
                                        <p:cTn id="15" dur="1000" fill="hold"/>
                                        <p:tgtEl>
                                          <p:spTgt spid="20483"/>
                                        </p:tgtEl>
                                        <p:attrNameLst>
                                          <p:attrName>ppt_w</p:attrName>
                                        </p:attrNameLst>
                                      </p:cBhvr>
                                      <p:tavLst>
                                        <p:tav tm="0">
                                          <p:val>
                                            <p:fltVal val="0"/>
                                          </p:val>
                                        </p:tav>
                                        <p:tav tm="100000">
                                          <p:val>
                                            <p:strVal val="#ppt_w"/>
                                          </p:val>
                                        </p:tav>
                                      </p:tavLst>
                                    </p:anim>
                                    <p:anim calcmode="lin" valueType="num">
                                      <p:cBhvr>
                                        <p:cTn id="16" dur="1000" fill="hold"/>
                                        <p:tgtEl>
                                          <p:spTgt spid="20483"/>
                                        </p:tgtEl>
                                        <p:attrNameLst>
                                          <p:attrName>ppt_h</p:attrName>
                                        </p:attrNameLst>
                                      </p:cBhvr>
                                      <p:tavLst>
                                        <p:tav tm="0">
                                          <p:val>
                                            <p:fltVal val="0"/>
                                          </p:val>
                                        </p:tav>
                                        <p:tav tm="100000">
                                          <p:val>
                                            <p:strVal val="#ppt_h"/>
                                          </p:val>
                                        </p:tav>
                                      </p:tavLst>
                                    </p:anim>
                                    <p:anim calcmode="lin" valueType="num">
                                      <p:cBhvr>
                                        <p:cTn id="17" dur="1000" fill="hold"/>
                                        <p:tgtEl>
                                          <p:spTgt spid="20483"/>
                                        </p:tgtEl>
                                        <p:attrNameLst>
                                          <p:attrName>style.rotation</p:attrName>
                                        </p:attrNameLst>
                                      </p:cBhvr>
                                      <p:tavLst>
                                        <p:tav tm="0">
                                          <p:val>
                                            <p:fltVal val="90"/>
                                          </p:val>
                                        </p:tav>
                                        <p:tav tm="100000">
                                          <p:val>
                                            <p:fltVal val="0"/>
                                          </p:val>
                                        </p:tav>
                                      </p:tavLst>
                                    </p:anim>
                                    <p:animEffect transition="in" filter="fade">
                                      <p:cBhvr>
                                        <p:cTn id="18" dur="1000"/>
                                        <p:tgtEl>
                                          <p:spTgt spid="204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20484"/>
                                        </p:tgtEl>
                                        <p:attrNameLst>
                                          <p:attrName>style.visibility</p:attrName>
                                        </p:attrNameLst>
                                      </p:cBhvr>
                                      <p:to>
                                        <p:strVal val="visible"/>
                                      </p:to>
                                    </p:set>
                                    <p:anim calcmode="lin" valueType="num">
                                      <p:cBhvr>
                                        <p:cTn id="23" dur="1000" fill="hold"/>
                                        <p:tgtEl>
                                          <p:spTgt spid="20484"/>
                                        </p:tgtEl>
                                        <p:attrNameLst>
                                          <p:attrName>ppt_w</p:attrName>
                                        </p:attrNameLst>
                                      </p:cBhvr>
                                      <p:tavLst>
                                        <p:tav tm="0">
                                          <p:val>
                                            <p:fltVal val="0"/>
                                          </p:val>
                                        </p:tav>
                                        <p:tav tm="100000">
                                          <p:val>
                                            <p:strVal val="#ppt_w"/>
                                          </p:val>
                                        </p:tav>
                                      </p:tavLst>
                                    </p:anim>
                                    <p:anim calcmode="lin" valueType="num">
                                      <p:cBhvr>
                                        <p:cTn id="24" dur="1000" fill="hold"/>
                                        <p:tgtEl>
                                          <p:spTgt spid="20484"/>
                                        </p:tgtEl>
                                        <p:attrNameLst>
                                          <p:attrName>ppt_h</p:attrName>
                                        </p:attrNameLst>
                                      </p:cBhvr>
                                      <p:tavLst>
                                        <p:tav tm="0">
                                          <p:val>
                                            <p:fltVal val="0"/>
                                          </p:val>
                                        </p:tav>
                                        <p:tav tm="100000">
                                          <p:val>
                                            <p:strVal val="#ppt_h"/>
                                          </p:val>
                                        </p:tav>
                                      </p:tavLst>
                                    </p:anim>
                                    <p:anim calcmode="lin" valueType="num">
                                      <p:cBhvr>
                                        <p:cTn id="25" dur="1000" fill="hold"/>
                                        <p:tgtEl>
                                          <p:spTgt spid="20484"/>
                                        </p:tgtEl>
                                        <p:attrNameLst>
                                          <p:attrName>style.rotation</p:attrName>
                                        </p:attrNameLst>
                                      </p:cBhvr>
                                      <p:tavLst>
                                        <p:tav tm="0">
                                          <p:val>
                                            <p:fltVal val="90"/>
                                          </p:val>
                                        </p:tav>
                                        <p:tav tm="100000">
                                          <p:val>
                                            <p:fltVal val="0"/>
                                          </p:val>
                                        </p:tav>
                                      </p:tavLst>
                                    </p:anim>
                                    <p:animEffect transition="in" filter="fade">
                                      <p:cBhvr>
                                        <p:cTn id="26"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ecdm.eu/wp-content/uploads/2013/02/02-plan-masse-J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25538"/>
            <a:ext cx="76200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363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44450"/>
            <a:ext cx="89646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just" eaLnBrk="1" hangingPunct="1">
              <a:spcBef>
                <a:spcPct val="0"/>
              </a:spcBef>
              <a:buFontTx/>
              <a:buNone/>
            </a:pPr>
            <a:r>
              <a:rPr lang="fr-FR" altLang="fr-FR" dirty="0" smtClean="0">
                <a:solidFill>
                  <a:srgbClr val="FF0000"/>
                </a:solidFill>
                <a:latin typeface="Arial" pitchFamily="34" charset="0"/>
                <a:cs typeface="Majalla UI"/>
              </a:rPr>
              <a:t>But du relevé:</a:t>
            </a:r>
          </a:p>
          <a:p>
            <a:pPr algn="just" eaLnBrk="1" hangingPunct="1">
              <a:spcBef>
                <a:spcPct val="0"/>
              </a:spcBef>
              <a:buFontTx/>
              <a:buNone/>
            </a:pPr>
            <a:r>
              <a:rPr lang="fr-FR" altLang="fr-FR" dirty="0" smtClean="0">
                <a:latin typeface="Arial" pitchFamily="34" charset="0"/>
                <a:cs typeface="Majalla UI"/>
              </a:rPr>
              <a:t>Le </a:t>
            </a:r>
            <a:r>
              <a:rPr lang="fr-FR" altLang="fr-FR" dirty="0">
                <a:latin typeface="Arial" pitchFamily="34" charset="0"/>
                <a:cs typeface="Majalla UI"/>
              </a:rPr>
              <a:t>but du relevé est de transposer sur le papier d’une manière précise l’ensemble des mesures d’un édifice, d’une parcelle ou d’un environnement paysager. Il est préférable de réaliser le relevé à 2, voire 3 personnes, afin de répartir les missions. </a:t>
            </a:r>
          </a:p>
          <a:p>
            <a:pPr algn="just" eaLnBrk="1" hangingPunct="1">
              <a:spcBef>
                <a:spcPct val="0"/>
              </a:spcBef>
              <a:buFontTx/>
              <a:buNone/>
            </a:pPr>
            <a:r>
              <a:rPr lang="fr-FR" altLang="fr-FR" dirty="0">
                <a:latin typeface="Arial" pitchFamily="34" charset="0"/>
                <a:cs typeface="Majalla UI"/>
              </a:rPr>
              <a:t>Le travail sera alors plus efficace et précis: esquisser, mesurer, dessiner, vérifier.</a:t>
            </a:r>
          </a:p>
        </p:txBody>
      </p:sp>
      <p:sp>
        <p:nvSpPr>
          <p:cNvPr id="5" name="Rectangle 4"/>
          <p:cNvSpPr/>
          <p:nvPr/>
        </p:nvSpPr>
        <p:spPr>
          <a:xfrm>
            <a:off x="0" y="4577159"/>
            <a:ext cx="9144000" cy="2308225"/>
          </a:xfrm>
          <a:prstGeom prst="rect">
            <a:avLst/>
          </a:prstGeom>
        </p:spPr>
        <p:txBody>
          <a:bodyPr>
            <a:spAutoFit/>
          </a:bodyPr>
          <a:lstStyle/>
          <a:p>
            <a:pPr algn="just" rtl="0">
              <a:defRPr/>
            </a:pPr>
            <a:r>
              <a:rPr lang="fr-FR" sz="2400" b="1" dirty="0">
                <a:solidFill>
                  <a:srgbClr val="FF0000"/>
                </a:solidFill>
              </a:rPr>
              <a:t>Les outils :</a:t>
            </a:r>
          </a:p>
          <a:p>
            <a:pPr marL="342900" indent="-342900" algn="just" rtl="0">
              <a:buFontTx/>
              <a:buChar char="-"/>
              <a:defRPr/>
            </a:pPr>
            <a:r>
              <a:rPr lang="fr-FR" sz="2400" dirty="0"/>
              <a:t>Décamètre, ou double décamètre, support à dessin rigide</a:t>
            </a:r>
          </a:p>
          <a:p>
            <a:pPr marL="342900" indent="-342900" algn="just" rtl="0">
              <a:buFontTx/>
              <a:buChar char="-"/>
              <a:defRPr/>
            </a:pPr>
            <a:r>
              <a:rPr lang="fr-FR" sz="2400" dirty="0"/>
              <a:t>Le papier millimétré ou quadrillé est utile pour réaliser des dessins respectant l’orthogonalité</a:t>
            </a:r>
          </a:p>
          <a:p>
            <a:pPr marL="342900" indent="-342900" algn="just" rtl="0">
              <a:buFontTx/>
              <a:buChar char="-"/>
              <a:defRPr/>
            </a:pPr>
            <a:r>
              <a:rPr lang="fr-FR" altLang="fr-FR" sz="2400" dirty="0"/>
              <a:t>crayon, gomme et appareil photo…;etc.</a:t>
            </a:r>
          </a:p>
          <a:p>
            <a:pPr marL="342900" indent="-342900" algn="just" rtl="0">
              <a:buFontTx/>
              <a:buChar char="-"/>
              <a:defRPr/>
            </a:pPr>
            <a:endParaRPr lang="fr-FR" sz="2400" dirty="0"/>
          </a:p>
        </p:txBody>
      </p:sp>
    </p:spTree>
    <p:extLst>
      <p:ext uri="{BB962C8B-B14F-4D97-AF65-F5344CB8AC3E}">
        <p14:creationId xmlns:p14="http://schemas.microsoft.com/office/powerpoint/2010/main" val="2608792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0625"/>
            <a:ext cx="9144000" cy="5262563"/>
          </a:xfrm>
          <a:prstGeom prst="rect">
            <a:avLst/>
          </a:prstGeom>
        </p:spPr>
        <p:txBody>
          <a:bodyPr>
            <a:spAutoFit/>
          </a:bodyPr>
          <a:lstStyle/>
          <a:p>
            <a:pPr algn="l">
              <a:defRPr/>
            </a:pPr>
            <a:r>
              <a:rPr lang="fr-FR" sz="2400" dirty="0"/>
              <a:t>Pour élaborer un plan d’aménagement, on doit:</a:t>
            </a:r>
          </a:p>
          <a:p>
            <a:pPr algn="l">
              <a:defRPr/>
            </a:pPr>
            <a:r>
              <a:rPr lang="fr-FR" sz="2400" dirty="0"/>
              <a:t>-Comprendre les limites du terrain. </a:t>
            </a:r>
          </a:p>
          <a:p>
            <a:pPr algn="l">
              <a:defRPr/>
            </a:pPr>
            <a:r>
              <a:rPr lang="fr-FR" sz="2400" dirty="0"/>
              <a:t>-Positionner les différentes parcelles et terrains adjacents</a:t>
            </a:r>
          </a:p>
          <a:p>
            <a:pPr algn="l">
              <a:defRPr/>
            </a:pPr>
            <a:r>
              <a:rPr lang="fr-FR" sz="2400" dirty="0"/>
              <a:t>-Valider la position des bâtiments ou instituts environnants. </a:t>
            </a:r>
          </a:p>
          <a:p>
            <a:pPr algn="l">
              <a:defRPr/>
            </a:pPr>
            <a:r>
              <a:rPr lang="fr-FR" sz="2400" dirty="0"/>
              <a:t>-Relevé des voies et des allées piétonnières (largeur trottoir, aires de stationnement, </a:t>
            </a:r>
            <a:r>
              <a:rPr lang="fr-FR" sz="2400" dirty="0" err="1"/>
              <a:t>etc</a:t>
            </a:r>
            <a:r>
              <a:rPr lang="fr-FR" sz="2400" dirty="0"/>
              <a:t>)</a:t>
            </a:r>
          </a:p>
          <a:p>
            <a:pPr algn="l">
              <a:defRPr/>
            </a:pPr>
            <a:r>
              <a:rPr lang="fr-FR" sz="2400" dirty="0"/>
              <a:t>- Mobilier et accessoire (chaise, éclairage, point d’eau, </a:t>
            </a:r>
            <a:r>
              <a:rPr lang="fr-FR" sz="2400" dirty="0" err="1"/>
              <a:t>etc</a:t>
            </a:r>
            <a:r>
              <a:rPr lang="fr-FR" sz="2400" dirty="0"/>
              <a:t>)</a:t>
            </a:r>
          </a:p>
          <a:p>
            <a:pPr algn="l">
              <a:defRPr/>
            </a:pPr>
            <a:r>
              <a:rPr lang="fr-FR" sz="2400" dirty="0"/>
              <a:t>- Végétaux: identification (arbre, arbuste, haie, bordure, palmier, gazon) en prenant les (espacements) </a:t>
            </a:r>
          </a:p>
          <a:p>
            <a:pPr algn="l">
              <a:defRPr/>
            </a:pPr>
            <a:r>
              <a:rPr lang="fr-FR" sz="2400" dirty="0"/>
              <a:t>- Le pavage </a:t>
            </a:r>
          </a:p>
          <a:p>
            <a:pPr marL="457200" indent="-457200" algn="l">
              <a:buFontTx/>
              <a:buChar char="-"/>
              <a:defRPr/>
            </a:pPr>
            <a:r>
              <a:rPr lang="fr-FR" sz="2400" dirty="0"/>
              <a:t>-Eléments de structure tel escalier et muret (sens de montée)</a:t>
            </a:r>
          </a:p>
          <a:p>
            <a:pPr marL="457200" indent="-457200" algn="l">
              <a:buFontTx/>
              <a:buChar char="-"/>
              <a:defRPr/>
            </a:pPr>
            <a:r>
              <a:rPr lang="fr-FR" sz="2400" dirty="0"/>
              <a:t>-Regard de rejet- </a:t>
            </a:r>
          </a:p>
          <a:p>
            <a:pPr marL="457200" indent="-457200" algn="l">
              <a:buFontTx/>
              <a:buChar char="-"/>
              <a:defRPr/>
            </a:pPr>
            <a:r>
              <a:rPr lang="fr-FR" sz="2400" dirty="0"/>
              <a:t>-Principaux niveaux de terrain </a:t>
            </a:r>
          </a:p>
          <a:p>
            <a:pPr algn="l">
              <a:defRPr/>
            </a:pPr>
            <a:endParaRPr lang="fr-FR" sz="2400" dirty="0"/>
          </a:p>
        </p:txBody>
      </p:sp>
      <p:sp>
        <p:nvSpPr>
          <p:cNvPr id="5" name="Rectangle 4"/>
          <p:cNvSpPr>
            <a:spLocks noChangeArrowheads="1"/>
          </p:cNvSpPr>
          <p:nvPr/>
        </p:nvSpPr>
        <p:spPr bwMode="auto">
          <a:xfrm>
            <a:off x="2147888" y="261938"/>
            <a:ext cx="480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3600" b="1">
                <a:solidFill>
                  <a:srgbClr val="FF0000"/>
                </a:solidFill>
                <a:latin typeface="Arial" pitchFamily="34" charset="0"/>
                <a:cs typeface="Majalla UI"/>
              </a:rPr>
              <a:t>Plan d’aménagement</a:t>
            </a:r>
            <a:endParaRPr lang="fr-FR" altLang="fr-FR" sz="3600">
              <a:solidFill>
                <a:srgbClr val="FF0000"/>
              </a:solidFill>
              <a:latin typeface="Arial" pitchFamily="34" charset="0"/>
              <a:cs typeface="Majalla UI"/>
            </a:endParaRPr>
          </a:p>
        </p:txBody>
      </p:sp>
    </p:spTree>
    <p:extLst>
      <p:ext uri="{BB962C8B-B14F-4D97-AF65-F5344CB8AC3E}">
        <p14:creationId xmlns:p14="http://schemas.microsoft.com/office/powerpoint/2010/main" val="3931611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3" descr="https://encrypted-tbn3.gstatic.com/images?q=tbn:ANd9GcTGEZEwEdVu8Zy3HDwYBx-VsMpc_AIlcLsK4zYrWQb_iVAqCMR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2513"/>
            <a:ext cx="91440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ChangeArrowheads="1"/>
          </p:cNvSpPr>
          <p:nvPr/>
        </p:nvSpPr>
        <p:spPr bwMode="auto">
          <a:xfrm>
            <a:off x="1858963" y="26035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3600" b="1">
                <a:solidFill>
                  <a:srgbClr val="FF0000"/>
                </a:solidFill>
                <a:latin typeface="Arial" pitchFamily="34" charset="0"/>
                <a:cs typeface="Majalla UI"/>
              </a:rPr>
              <a:t>Plan d’aménagement</a:t>
            </a:r>
            <a:endParaRPr lang="fr-FR" altLang="fr-FR" sz="3600">
              <a:solidFill>
                <a:srgbClr val="FF0000"/>
              </a:solidFill>
              <a:latin typeface="Arial" pitchFamily="34" charset="0"/>
              <a:cs typeface="Majalla UI"/>
            </a:endParaRPr>
          </a:p>
        </p:txBody>
      </p:sp>
    </p:spTree>
    <p:extLst>
      <p:ext uri="{BB962C8B-B14F-4D97-AF65-F5344CB8AC3E}">
        <p14:creationId xmlns:p14="http://schemas.microsoft.com/office/powerpoint/2010/main" val="1114166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1000" fill="hold"/>
                                        <p:tgtEl>
                                          <p:spTgt spid="21507"/>
                                        </p:tgtEl>
                                        <p:attrNameLst>
                                          <p:attrName>ppt_w</p:attrName>
                                        </p:attrNameLst>
                                      </p:cBhvr>
                                      <p:tavLst>
                                        <p:tav tm="0">
                                          <p:val>
                                            <p:fltVal val="0"/>
                                          </p:val>
                                        </p:tav>
                                        <p:tav tm="100000">
                                          <p:val>
                                            <p:strVal val="#ppt_w"/>
                                          </p:val>
                                        </p:tav>
                                      </p:tavLst>
                                    </p:anim>
                                    <p:anim calcmode="lin" valueType="num">
                                      <p:cBhvr>
                                        <p:cTn id="8" dur="1000" fill="hold"/>
                                        <p:tgtEl>
                                          <p:spTgt spid="21507"/>
                                        </p:tgtEl>
                                        <p:attrNameLst>
                                          <p:attrName>ppt_h</p:attrName>
                                        </p:attrNameLst>
                                      </p:cBhvr>
                                      <p:tavLst>
                                        <p:tav tm="0">
                                          <p:val>
                                            <p:fltVal val="0"/>
                                          </p:val>
                                        </p:tav>
                                        <p:tav tm="100000">
                                          <p:val>
                                            <p:strVal val="#ppt_h"/>
                                          </p:val>
                                        </p:tav>
                                      </p:tavLst>
                                    </p:anim>
                                    <p:anim calcmode="lin" valueType="num">
                                      <p:cBhvr>
                                        <p:cTn id="9" dur="1000" fill="hold"/>
                                        <p:tgtEl>
                                          <p:spTgt spid="21507"/>
                                        </p:tgtEl>
                                        <p:attrNameLst>
                                          <p:attrName>style.rotation</p:attrName>
                                        </p:attrNameLst>
                                      </p:cBhvr>
                                      <p:tavLst>
                                        <p:tav tm="0">
                                          <p:val>
                                            <p:fltVal val="90"/>
                                          </p:val>
                                        </p:tav>
                                        <p:tav tm="100000">
                                          <p:val>
                                            <p:fltVal val="0"/>
                                          </p:val>
                                        </p:tav>
                                      </p:tavLst>
                                    </p:anim>
                                    <p:animEffect transition="in" filter="fade">
                                      <p:cBhvr>
                                        <p:cTn id="10" dur="1000"/>
                                        <p:tgtEl>
                                          <p:spTgt spid="215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21506"/>
                                        </p:tgtEl>
                                        <p:attrNameLst>
                                          <p:attrName>style.visibility</p:attrName>
                                        </p:attrNameLst>
                                      </p:cBhvr>
                                      <p:to>
                                        <p:strVal val="visible"/>
                                      </p:to>
                                    </p:set>
                                    <p:anim calcmode="lin" valueType="num">
                                      <p:cBhvr>
                                        <p:cTn id="15" dur="1000" fill="hold"/>
                                        <p:tgtEl>
                                          <p:spTgt spid="21506"/>
                                        </p:tgtEl>
                                        <p:attrNameLst>
                                          <p:attrName>ppt_w</p:attrName>
                                        </p:attrNameLst>
                                      </p:cBhvr>
                                      <p:tavLst>
                                        <p:tav tm="0">
                                          <p:val>
                                            <p:fltVal val="0"/>
                                          </p:val>
                                        </p:tav>
                                        <p:tav tm="100000">
                                          <p:val>
                                            <p:strVal val="#ppt_w"/>
                                          </p:val>
                                        </p:tav>
                                      </p:tavLst>
                                    </p:anim>
                                    <p:anim calcmode="lin" valueType="num">
                                      <p:cBhvr>
                                        <p:cTn id="16" dur="1000" fill="hold"/>
                                        <p:tgtEl>
                                          <p:spTgt spid="21506"/>
                                        </p:tgtEl>
                                        <p:attrNameLst>
                                          <p:attrName>ppt_h</p:attrName>
                                        </p:attrNameLst>
                                      </p:cBhvr>
                                      <p:tavLst>
                                        <p:tav tm="0">
                                          <p:val>
                                            <p:fltVal val="0"/>
                                          </p:val>
                                        </p:tav>
                                        <p:tav tm="100000">
                                          <p:val>
                                            <p:strVal val="#ppt_h"/>
                                          </p:val>
                                        </p:tav>
                                      </p:tavLst>
                                    </p:anim>
                                    <p:anim calcmode="lin" valueType="num">
                                      <p:cBhvr>
                                        <p:cTn id="17" dur="1000" fill="hold"/>
                                        <p:tgtEl>
                                          <p:spTgt spid="21506"/>
                                        </p:tgtEl>
                                        <p:attrNameLst>
                                          <p:attrName>style.rotation</p:attrName>
                                        </p:attrNameLst>
                                      </p:cBhvr>
                                      <p:tavLst>
                                        <p:tav tm="0">
                                          <p:val>
                                            <p:fltVal val="90"/>
                                          </p:val>
                                        </p:tav>
                                        <p:tav tm="100000">
                                          <p:val>
                                            <p:fltVal val="0"/>
                                          </p:val>
                                        </p:tav>
                                      </p:tavLst>
                                    </p:anim>
                                    <p:animEffect transition="in" filter="fade">
                                      <p:cBhvr>
                                        <p:cTn id="18"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p:txBody>
          <a:bodyPr/>
          <a:lstStyle/>
          <a:p>
            <a:pPr eaLnBrk="1" hangingPunct="1"/>
            <a:endParaRPr lang="fr-FR" altLang="fr-FR" smtClean="0">
              <a:cs typeface="Traditional Arabic" pitchFamily="18" charset="-78"/>
            </a:endParaRPr>
          </a:p>
        </p:txBody>
      </p:sp>
      <p:sp>
        <p:nvSpPr>
          <p:cNvPr id="27651" name="Espace réservé du contenu 2"/>
          <p:cNvSpPr>
            <a:spLocks noGrp="1"/>
          </p:cNvSpPr>
          <p:nvPr>
            <p:ph idx="1"/>
          </p:nvPr>
        </p:nvSpPr>
        <p:spPr/>
        <p:txBody>
          <a:bodyPr/>
          <a:lstStyle/>
          <a:p>
            <a:pPr eaLnBrk="1" hangingPunct="1"/>
            <a:endParaRPr lang="fr-FR" altLang="fr-FR" smtClean="0">
              <a:ea typeface="Majalla UI"/>
              <a:cs typeface="Majalla UI"/>
            </a:endParaRP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6000" cy="787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5507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encrypted-tbn2.gstatic.com/images?q=tbn:ANd9GcSfzgWdsiOhrE69CGBBfM46yib21kQb2J37e_JSW8YlquQRujg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57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data:image/jpeg;base64,/9j/4AAQSkZJRgABAQAAAQABAAD/2wCEAAkGBxQTEhUSExQVFhUXFxgXGRgWGB0YGBkaHBYZGhgVGhgYHSkiGBwlGxgaITEhJSsrLi8uGR80ODMtNygtLisBCgoKDQ0OFA0MGjUZExwrKysrKysyKysrKysrKysrKysrKys0KysrKysrKysrKysrKysrKysrKysrKysrKysrK//AABEIALsBDgMBIgACEQEDEQH/xAAbAAACAwEBAQAAAAAAAAAAAAAABQMEBgIBB//EAEYQAAIBAwIDAwoCBwUHBQEAAAECEQADIRIxBAVBIlFhBhMyUnGBkaGx0RVyFCMzQpLB8FNigrLxNENjc5PT4SREZKLSB//EABYBAQEBAAAAAAAAAAAAAAAAAAACAf/EABcRAQADAAAAAAAAAAAAAAAAAAABERL/2gAMAwEAAhEDEQA/APuNFFFAUUUUHjNAJ7s1RHNrfefhVviD2W9h+lZUf1/4oNFb5kjEKJkmNquVmOA/aJ+Ye+tPQFFFFAUUUUBRRRQFFFUbnNE1FFlnAJ0gdQCQD3TG9Beopa/OFVlRkuB2AOkDUQCxAnSTGR86tXeMUSAdTDGlcme7w2iTAoJGvqCASASYE9TE/wA6rnmaBzbM6hjYkbgDKzG4+NIeK5utxHDgagMpky2B2WQ6pIwBHXfNXeC4TSv70MQH0hp1EqBgrMaCAzAj0aBvxHEBYkEyYkbCASSScAQKrNzi0I7Uk4hQWIMhYIWYyYou25Ueb1KD2NOkaQBqklWGAdp9lZbjg4uRBLSGkSJYuDA0+kJjrHSeyaDcUUh5Rz/zjAPpQQR7SBO5I6AmI2PcJL1WkSMg0HtFFFAUUUUBRRRQQcVxa241TmdhO29V/wAWt95+FV+f/uf4v5Uo/r7UGl4bjVckLOM5EVZpJyH0m/KPrTugKKKKAooooI+J9Bvyn6VlR0rU8V6DflP0rLfX60E/A/tE/MK09ZjgP2ifmrT0BRRRQFFFFAVzcuBQWOAMk11VLm18pbLKQpBHaIlR4sBnT0xnNAl5rzpGDIQyOksMw8yAmkgEAkE4I3xvkScFwkAFycntOAWfVDl11qJTEHV4kA5BpQeMJ4hrq2sG2wOlVgMslu0Wztk6cE4mM6W0CQrW9YMrq1gkMIK4GoBR+9jadqCPm9hnVlEFSuZQ4BkDMw2kEnSc59lZCz5QNwz6ghIcQVchQe259IjDZbB3x3CnXNuK4lAwusmGlQqYMMHBBcYgQNXQrMb1kOfcUPNFEZh+t1riEDBY06iB24kgztvkAUGg4DmyNde4gWGX91SwXC6kGQOjiZAwcCDOlVgV1WmJcAH94qwQlIVQSApIO07znFYHyWuXNLSXGpCgwYbUcgBoMgBTGZ1Ce+tZc58WR41KWUBBjWpwJK4MkzAkzFBc43jeIVyOwqRqBA1NAwZBiSTkAZyB30hHEEMrHUGQkHSvpDtBQiBQMkkddWllnFMuM53qBKqGE6IJkMO3pYIwADdmc9wxkSj/AEkAS2NRJgABj6RJ6EE4EbQVjbIFviJY9s6SSZX2li2Cd4yRjtD377gLZW2gYsTpElt56z76wnBXWt3DoA1KpI2ZYOMEDSYwcGRLTMGtTyDjHuiXfIns6QpIxDH2GR8aB1RRRQFFFFAUUUUCjn/+7/xfypQI/lim3lB+5/i/lSqgZch9JvZ/PendJOQ+k3sH1p3QFFFFAUUUUEXFeg35T9Ky0VqeK9Bvyn6Vlv6/r6UE3AOPOoJEyMTWorHctc/penoAh6bmR/KtjQFFFFAUUUUBSzn9/TabUoNuO0xYDT4jUpBYbjVAxTOqPN7Je2VFtbgO6sxWcYgjYzHzoMBbv6JTzmLiqoglR6uwBhCDvJ2kE9W9/mV5cuB/u3gHJ0k6dEMcEKNlJkGcHCni0ZHa2bSoCCxUliSpkJn1ywiYkyc5Wq13jNYE6uzBkkbFZ7IB7InGIG++1Ay5jzC8ygal7cFtPZXVq0ydJbUepHWJ2xSDn9o3OwTodRrUvILCBmdUqDDEbkkgd5q/wd9FhoGoiACwBLNMADoInPdI7644vg9TKH7UovZeS2wnYyirEg75BiJIBDw/EqfNr51yugkeb1AzJ9EKcdBIzgeAG54viXKLECNK5iWBIKhiJncCes9ZzQ8nvJ0XGFxDdQlSFMOFw51guo09pSRMzuKs8w5Q3DspchgyBZUHcXAMz00tJyMA7xNBEgbTAMKGQDEgGHAIB9EgjEA9e8x7xzKivoRSoIBaQYlWm2DGzxkeOwxVa1acsUtqTpYLqa2W7T6wrDB0qpUyRB2g7VoOU8oa7Z1k6WZdUlSCHJ1CQygtEgawekZoFNjg2uuoXJ0hQCGVl0hsGTkapMk9/fNazyc5UbCkMq6vWDEkySSDI6E1U4TybKm0zPlC0hSRghvRIiMkbz1p9w1jQoUFjHVjqPvJyaCWiiigKKKKAooooM75Y3igskGJuBTt1gQZBxPsqnU3lyxjh4/tl6TOR/XuqGP/AB9qBpyH0m9n86dUl5B6TewfU06oCiiigKKKKCLivQb8p+lZYfOtRxf7N/yn6Vl/69lBHyvhiOL87AhgqjvxnOPoenw2VZjgf2ifmFaegKKKKAomil/Ob2lNuoz/AKGe6guXrwWJ6mKkrNcbx5ZVEnYd2d5Mj2DEVf5TxZZtJk439ns8KC/c4O2zFmQEkRJE4xjPTsj4VnPKHkyi5Ze2FTUwtsAo7WSV+ALmOuO6tVVTmMeb1eqVb4MD9JoMTyvkttnRdRZi0loXSxEOl0KwMwA6ifVO2a3I4G32ewvYkr2R2Z3junwpR5PcIoFkwCy2FJbr22Zh9W+OKf0HKKBgAAZwO85PzM0v8oOHL2GAiRnO2xB6dxNX03Pt/kKLqypB6gj4igy/EFi7OglRca2dMRJDOrR1IJVT+aemNRZt6VCjYAD4CKR8qEhIEFrvnGj/AJKk+0yRT+gq8zvlLTspAYKxWROQpIwMnbaq3IONa7aDMysSTBVWSV6Eo2V+fSvedRCBlJUsAegBJGSZECNQ98dai5O4Bt2gcpZEg7g9mSe4z30DeqXDceGBkjB3HcTA8atXllSMe8SPhWU0kEjxIHxnE5/1NBo+E4wMMxMxirdZPhdQIA9LYHx7gd/9a1STAneM0HVFFFAn8oP3P8X8qU+7vpvz/wD3f+L+VKIoGvId29gpzSbkG7ewfU05oCiiigKDRRQVrurzR1xq0GY2mNhNZo1qOL9B/wAp+lZPitYU6FloxIJX5ZoLfA/tU/NWnrA8PzO5avWfPIFRripKrcc6j6PoghQT1OB31uv0hPWX4igkorlbgOxHxrqgKXc7UFMxM4PXf5Vb4u8UUkLqYAkLtJ7p6Uj5hzjsBb1tbQaFDXLgA1nVCLjtMYEd5PhkKfSe7IPu+HSmPI+IALSygeJgjrgdBk1By/hS1phvqGIGZ6AnYDwNd2uQED90sRDFoyPVgJt76B+jgiQQR3jIqvzP9k/5T/rVDlnBcTaV1Ny24LEoCoQW1O1saFGqDOTnNVr/AC/jmVh+kWCGBBBtEDIjENI+fuxAX+TZ1HYAKkd0FjHu1RHhTOsR+Fc3tljav8GdR1dtX3Jljge2puY8v5m5Zlbh1JXT2WuAAQwnP72RmKDXp19v8hXprK8r/EkXQ1rh8HBN52JBJkklMYjv+WZeKtc0YAI/B2+1JMXHOmRjMZMfPwoLHJvTQdwn4WLCx8W+VOr95UUuxAUZJOwrJ8t5FzFD2+L4cHSw1LYJMmNgWAUDSMZnG0dphwvKOLXV5zilvSICtaKKCTJY6HlumPb34BjxnGoVIDCQNWxPonUff2TVPlPDTdF5QNPmQkjr6DAR3R9ai4vkN1yp89bQqwYlLTguOqPN46kPUdYqxwPLuItAqt60QWZs2WMajMD9dgDoOlA3IrJcVdCXId4GoDVBbJPSMk6jFP8AzXE/2tj/AKD/APfqO3y0lvOXNBeI7IMCOok70CLg+JR7xti4CVOSJJ9o9537614FIuK8l0e4Lq3r9pxqg2mVRLLpkqVKsREjUDmvG8mZ/wDd8ZGrVAuL8PQ260D+aKzS+RtsMG/SOMkGf2xzIgyIzj61KfJO2Ym9xJgEftj132H9fGgk8pb6qFZjga5O8RpB2pKnGoWCBjqiR2T03BJED2Uy4byI4VLguxcZgGUBrrMo1NqJ0E6ZnwpkvIrIMhM99BByHd/YP505qvw3BrbnT18asUBRRRQFFFFAUUUUHNxAwhgCO4iRUX6Hb9RP4R9qOMVyAEIB1KST0AIJwNyRj+oPsXO9P4T96Bbx3KleNNsJE7JbMnETJyN/juOszcusn/2ts+1Lf3q2yucal+B+9RcPwzpIDzJntam9wlsDwoOE5Za0/sLamNtKj3StLOa8hW/bNp7AUEqZS6QQUYOpErA7SjO4p5FzvT+E/eoeKt3iAFZB2lkwcAMCYzkwIjx9xDngfOKEQ2wFUBZ16jABAPoiTAHxq9VW9ZuMRFzTBmAN/Az0ri553zimVCBGJMHJlYBziBJmgu1T45HcQpdIJyukzggbt3kH3VXNq6Ldwpd84xBCzGCBEAr4575q8ivAllJ74Inx3oPLTsAAVYmBJ7Ik9TGrFSWnJGVKnuJB9+K5h+9fgfvRD96/A/egloqlw/DuGZvOSCT2SMDM4jPh7qsQ/evwP3oJaKih+9fgfvUHFLd7IUqO0NRg4EHpOe75+BC5RVOzxquSq3bTEGCFMkGNQEBu7Psr39Hua9XnMerHZ2j2+O9BboqKH71+B+9VLVm8ytqfSSzRAmB0yd+/+sgwrm4xAJALHuESfiQKpNbvA21DAqJ1MRk9kwCBjJyT8syLUP3r8D96CnF3zgfthfU7BG2c65mczj2Va8+39m/xT/8AVR3bFwsGFyAI7IGDE4M+3p3CpofvX4H70EtFV4fWJI06WmJyZED61YoCiiigKKyl70m9p9+at8k/bT/cb/MlBoKKKKAooooCiiigrcXwKXCC0yJyrFTB3BKnI8Kr2+TorBg12QZAN143mCJyPA0xooCiiigXvye2XDzcBDa4FxgJJBMgGCMbVY4+0WtsoVWkRpf0T4HvBqxXF66FUsxgDc0GX4HlPEcOyfo9jhlXU3nJuXCSrAuxUme0bsHPSe/GnsFtI1gBozG0+FIuZc11ANZcGYXQQGDaj6JUGVbBGR1ipOTcGbZ0glerSTDnsiVQwACAMiYmAcUDp1M4MbdK6UVmOaMbZZ7ahG1Eu6MGE6RqBMagcjs+ExMTx5Pc+tqptuX1lpAJLGCBEs5xAGxjHfvQacDf2/ahLcdSfbVbmPGWlRhcuKoMjcAzAwPHIx41g+N4/wAwzi4SNiG9HWXQtGknUPbAPfsaD6TXjbYrD8Pd1KsNkgYYhXGoDs9ojY+jgwXHsLThuHD2tVwKEAyZ1RkFl0LtIwQes+2gl5fya5bcPo4QGQSyWiH2g5BGTnOPZVtF4yctw5E+q4IXu3yfGrQtqrgKQp0mFAxk+l/48PCqPGWmYp+skMQAwOzKrgwAIjv9nwC3y1OIH7drbYHoKRmTJydoj4Gp+L4VbgAbUIIYaSVMjbI9tY3iuFZVjzjMDpLAEbatMqygDAMTI3gbGNPyAg2VdQArZVRgKNtIHTbON5oLPL+CWymhS5H99ix2A3b2VZoooFlzkltjJa76Wr9owzM4A2nwpkBXtFAUUUUBRRS/kR/Ur7/rQJLw7R9p+s1c5Gf1p/If8y1Tvekfaf5115J3i125LFtJuLmMQUxgD5yfGg1NFFFAUUUUBRRRQFFFFAUUUUBS7nHFhNOpNYyxA9JQIHnFk9J6ZzimNIPKxla3oIbUDqU5Ck6fRkZyGIkAgE5oEXLbloXrohTF0MpJLKqhmkr2SC0ASek42k6UsVgKq3gFIUdlSHVpC7QoEr4jTOaytjjGWEYBoZW0qq9tA+IJMxkrBxjEk5ZjyjcBCRmWEdHYlIX0QRplsgT2euaDzmHNHuKoe2ERmIP7x7piQp2wx2I27stzXmYtW7R0KWA0sQMdo6z2mEMeoiCIkgRFNea8eXdVZVBG7dktGn95mEsQD3RMHoKyXPuJOvAkOoQzhdLg5GJHabUehgY2NBfsDz8ODKlwwnsoxZGMk9rMK6zqIkgetDY8MwCJbLTEEsMrCwGAksNCnZD2dTAA4pTyprl0paJskqbRGlgJJ1Qqdx06yCAM4BzVnirDL2lvwEUg9B2fSADBSv8AeDQSANyBQKLPHtbuki2pgMMAaYOntYmNgBuBOO+tnyHmZeNJAZQTpWCQwkEmSdIwRtjJ2NfPk4khG0qIZVUnVOkBsYHTIknBjaYrReTloWpd3RAVOlSy6wJ7UCZQdmY3ORQbGzxzl8NLqLiksDJBKlewPQGDEztmAZqB7pIyAbaAsDpC6SQoIAEQucRntHNVrTuCoBOrvD520hcCSNx12HfU/M7pfzamVCkD0SwgdAMSYgnbbAxkIrgLS4xMAFSGOkQGgEAsTpY4G8Zg41PK+IlQoUhQIU6tZgARqPQkZ3NZSxaNzsW9JkGAxcaoxuyyozONw3SYOr5LwzW7fm3cMwyY6A7DxgDHhHdNBfooooCiiigKKKKAqhyL9ivvq/Sryau6rA8Gddo2YjvPx69w2oFN30m9p9+ai8iXm5dzPbuwYIxqt99FziFNx0nK5IjaSY8KZcj/AGv+A/5loH1FFFAUUUUBRRRQFFFFAUUV4TQe0h8rOHR0AuLche0CgDCZHZYHp/W9MLfMRpkjqAY29tXVYHag+XalGQhUq6SWYAgsRAMQSRqXaSQBG9e8fxmti5Y9oEbH0gQrYkZB3PXvMCt3e8nbD6yyyXOo5jMRjTHSPbAmay/NeRFbz27YTSw84uszDEgZJPR5Ox3XIgyFO00ZIYnVb0ztOlWLqWjAzLAYAOcmsj5SW7vnCHBZZ169IjBPSMKdchD3AhZrceTvk+DcRiwbs6jgqQ2i1rJIb0tZeJwBiMCnXOvIrhr2twhDlYwx0kxhisxONxBoPnvKbGku9u8nnFVSIlhsdoyGgt2sekZiqfE3brm4WDMAU0mBjAwJjMgQRJOJkVruM8kr9m3rRkARELATOCC8wvbEF/aAMd6OzZuE/q11dlT2lJVcgLqAI1ENvOABsxgUCMppGltUP2XXPbInK5MvgtmIJ74q7yN2F22ygrgLrCmIOkEFIHTWMwB0762dryTu3bNttShpk6tUgNBdhrUdqRsRkbECBXZ8m7nC2XL32dF1KqCIKOwBBGiQZJO5A+gRmVBJJgajOqVETmcgYxOT74r3g9ZKgqzNpM6laSXMKpaJ2AMmcJjoK0PBcgiDcaWAxpwFPgCMwNiZIk7U8VQBAEAYAH0oMdy/lHniQewEJC57cYBIUHHUaidoEb1qeB4JbS6Vk7ZYliY2ye6pyAJOB3nb4mk3IObPea4GNqFJC6GYn0mEEMg2AGQSDmgd0V4xgE91VLfGgoWMAjHeJjHtoLlFV+F4oOAep7vZPwqxQFFFFAUk8kDPDnY/rLu3/MNO6WchdfNKsjVBaOsTvHt60Ca76Te01d5H+1P5G/zJS3j+IFsktOWIwJ7z/Krvk9fDX2XMqh32PbAx37UGkooqve45FcIzQxBIEHYTmYgbfTvoLFFRcNxC3BqUkiYyCMjfBAqWgKKKKAooooCouKWVIx79vlUtUDzS0VkMcnSDpbfA7u8gT30GauyPj/Wf63p3ybiGJiCQRv7Nsn6Un4mdTAx2SZI+dN+QAmWxGxneYH9e+gdUk8qLBNsskayly2D7ULDP5lHzp2RSzygH6r2aiPaLTkUByrg1S5eKzGoDO06VLEe2RPiKZ1U5b6LHvuXPk5X6irdBwBIIPiPdWPPAuzaAxGjSmo/va7lxX22/Z2291bC3/M/Wkdgf+oj/AImoj/DxA+umgfAUu8ov9muewf5hTKl3lD/s9yO4f5hQMaK5t7D2Dw+VdUFLnFzTZds4APZ33GRFL+XhLZVVbJuORqbUx7QAEkksQrN399O3WQR3iKz1sa7lu5OEuXC51aQD2VAOc7ER3waB5xqyhiNupj5isuhaI6/0P6/1rUtdDAhWXVEiDPQZwfEfGs1ZUm4V1BSJGqYE5G47++g75eW1ALv9fDG4ifgPdqKy3L3Gslm0qonV4CPh9q0K8ahYKGEtkeOSMHboaCxRRXk0HtKOQo2lW/c0REmZ1bxsMU2JqhyE/qV99B6/J7JJJQEnvqufJ60Lq3rcpcVWQEZBDRupwSIwdxJ76b1yzgY6xMdcRP1FBV/Rrv8AbH+BaiPL3O9yf8C17cdxc1l4t4lSvhHpdDMVY/SgRqUMw/ujfxB2oEr+SoL3H/SeJU3CCVt3NKCABKowIU7kxAM5FdXPJfVM8ZxmYGLiiI2iEx/U0/DAz4YPwn6EV7QZu15JBZH6Zxpz1uqY2wP1fhXV3yTDTPF8bkyf1qjpHqbeG1aKgmgznD+SWgQOM4075a6pOfE2+7Fc3fJANH/rONECARdXx/ub53rRW7qt6JBjGDOe7Fd0GfPkv/8AL4z/AKif9vGMY+uaqcV5DI6lTxfGiV09m8AQO8djB8a1deMwAJOwzQKRyQAECD2Qo1TIgQGLSdR6kkZM99VeS8W2m4q8PdVkYprcLDGAdSgsCUz4bH2034tLTFdZAPTtaTnpgiZiobnLbMQdUL2v2jiMyP3tpX5UCm3Y4t7eq6NN9kAYWyRaBzhSzkgdC2me4Cq99eP8ybR4e25EaSLud8hi2+JE/KtLwotqvYMrMTqLZwIkk9Yqd2jv91BjrPMuaWyqDl6FNQlv0hJhml2iBBEnGZPdTC7zrjBty9jn+2TA747/AAprY84HJZiyGYXRBGZGRvjHw99g38jstkxtt4melBll51xzkMvA3UAkFWe2ZJggzOwyDsSfDJqcG3MluG43ChyTMm8i7Lp9EYzn41uq4S8pMBgSOgIneDj2gigQWON5iwBPDWEJXKm8Tpb2qvaHwqtzKxzS6jIo4NZAHaNzeQZwDjBrTXrhEAAmZyBIHtqjwy3wwL3NQAAKi3E9mCZ6EnPdkigojhuYxBvcODjIRjGO1gx4x7vYfF5dx/nNZ4u2VkE2xYGQCx0htYKzIE528cP1uT0PvFdMwAk4AoKSniP+F/8AalR5JfN5nNxPNMsGwBCFpBDkxqnBxgZzWjrgXlJ06hq3icxMEx7aBLd4G7b1Xbdu0bgRguWk9nspJOxKqPd4VNyrg3gXXVUuMJZNMhfAQ0f602dgAScAZNcNeUCSwAkiSYEjB+lAl5j5Mi6QfP3rWWLCywQOGEFHBBlagPkeDvxfFzBAIuKCJBEiE3yc+NaJboMEEEHaDv7O+i9c0iYJ8BvQZjg/IhLZY/pfHNq31X5G8mIURJ7qjb/+fWC/nDf4wtqDf7Q242wOnhT3zzK5Zrn6syApSIxiGgZwd+nsq4t8GInP90x8YoEN7yMsN6T8Q2Izefx7j/eNN+T8sThrKWLQOhBAklj7STkk1crxWBAIyDmg9qC9wqswYzIBAhiInfYjuHw9tJfxK563yH2o/ErnrfIfasteJXuLGltPmrtxSBlbhOcyCGYdw796j4S5LKnmOIQd5aFXBOYuT0jA61V/ErnrfIfaj8Suet8h9qWYk4tcCqliNUsZJLsegEb7YqTzA72/ib70j/ErnrfIfaj8Suet8h9qWYk04w6BIS4+dkYzt4sB86i4G4bhcPauWwDALOSGEDOD3kjrtvVD8Suet8h9qPxK563yH2pZiTq3waKIUFR4Ej6GuvMDvb+JvvSP8Suet8h9qPxK563yH2pZiTzzA72/ib71FxXBh0ZdTjUCJDN199KPxK563yH2o/ErnrfIfalmJWOOAtlQOGuXAsAFCMAadtTCNz/DXXMLXmle8tu5eZlA0Bu1ADELk7T0zk9aq/iVz1vkPtUHGX2uLpcyJnoMwR08CaWYlf4bh1vJpNq5ZAZWKMQAwBB2VjIx4Z76aeYHe38TfesSvKLQfXpOqNM62mJJj0u8mnX4lc9b5D7UsxJ0yKMEtP5m+9eraUiQW/ib70j/ABC563yH2r0cxuet8h9qWYk5CCJJbcj0m74764s8PbklQQTkkFgTJPWc5FKF5jc9b5D7V7+JXPW+Q+1LMSeeYHe38TfejzA72/ib70j/ABK563yH2o/ErnrfIfalmJPPMDvb+JvvUPGcCHRk1MJEek3w32pT+JXPW+Q+1H4lc9b5D7UsxKbiOMdLhReGvPbAw6XBGAMaS4jr8PEU0HCJMwZ79Rnp1nwHwrKXeGVmLkdokknbJwTivb3Dqx1EZiMEjAAEY8ABSzEtJx/CK9t1LMAVIJ1ttGevdS90W2hCWbl9ZZhpYZbU0J2mG0ATttSzhrKo2tRDaiZ3yV0k58MVfHMbnrfIfalmJMU4FW808MoUSEJPZJWNgcET9at+YHe38Tfekf4lc9b5D7UfiVz1vkPtSzEmHMIBUeauXQT0M6cwCdTAdT8K85TcNy3qe1cskFl0M52DEBhB2IE9N6ofiVz1vkPtR+JXPW+Q+1LMSdtw4jdh46m+9HCWAiKg/dAHtgb+00k/ErnrfIfaj8Suet8h9qWYl//Z">
            <a:hlinkClick r:id="rId2"/>
          </p:cNvPr>
          <p:cNvSpPr>
            <a:spLocks noChangeAspect="1" noChangeArrowheads="1"/>
          </p:cNvSpPr>
          <p:nvPr/>
        </p:nvSpPr>
        <p:spPr bwMode="auto">
          <a:xfrm>
            <a:off x="3867150" y="-1508125"/>
            <a:ext cx="45529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fr-FR" altLang="fr-FR" sz="1800">
              <a:latin typeface="Arial" pitchFamily="34" charset="0"/>
              <a:cs typeface="Majalla UI"/>
            </a:endParaRPr>
          </a:p>
        </p:txBody>
      </p:sp>
      <p:sp>
        <p:nvSpPr>
          <p:cNvPr id="30723" name="AutoShape 4" descr="data:image/jpeg;base64,/9j/4AAQSkZJRgABAQAAAQABAAD/2wCEAAkGBxQTEhUSExQVFhUXFxgXGRgWGB0YGBkaHBYZGhgVGhgYHSkiGBwlGxgaITEhJSsrLi8uGR80ODMtNygtLisBCgoKDQ0OFA0MGjUZExwrKysrKysyKysrKysrKysrKysrKys0KysrKysrKysrKysrKysrKysrKysrKysrKysrK//AABEIALsBDgMBIgACEQEDEQH/xAAbAAACAwEBAQAAAAAAAAAAAAAABQMEBgIBB//EAEYQAAIBAwIDAwoCBwUHBQEAAAECEQADIRIxBAVBIlFhBhMyUnGBkaGx0RVyFCMzQpLB8FNigrLxNENjc5PT4SREZKLSB//EABYBAQEBAAAAAAAAAAAAAAAAAAACAf/EABcRAQADAAAAAAAAAAAAAAAAAAABERL/2gAMAwEAAhEDEQA/APuNFFFAUUUUHjNAJ7s1RHNrfefhVviD2W9h+lZUf1/4oNFb5kjEKJkmNquVmOA/aJ+Ye+tPQFFFFAUUUUBRRRQFFFUbnNE1FFlnAJ0gdQCQD3TG9Beopa/OFVlRkuB2AOkDUQCxAnSTGR86tXeMUSAdTDGlcme7w2iTAoJGvqCASASYE9TE/wA6rnmaBzbM6hjYkbgDKzG4+NIeK5utxHDgagMpky2B2WQ6pIwBHXfNXeC4TSv70MQH0hp1EqBgrMaCAzAj0aBvxHEBYkEyYkbCASSScAQKrNzi0I7Uk4hQWIMhYIWYyYou25Ueb1KD2NOkaQBqklWGAdp9lZbjg4uRBLSGkSJYuDA0+kJjrHSeyaDcUUh5Rz/zjAPpQQR7SBO5I6AmI2PcJL1WkSMg0HtFFFAUUUUBRRRQQcVxa241TmdhO29V/wAWt95+FV+f/uf4v5Uo/r7UGl4bjVckLOM5EVZpJyH0m/KPrTugKKKKAooooI+J9Bvyn6VlR0rU8V6DflP0rLfX60E/A/tE/MK09ZjgP2ifmrT0BRRRQFFFFAVzcuBQWOAMk11VLm18pbLKQpBHaIlR4sBnT0xnNAl5rzpGDIQyOksMw8yAmkgEAkE4I3xvkScFwkAFycntOAWfVDl11qJTEHV4kA5BpQeMJ4hrq2sG2wOlVgMslu0Wztk6cE4mM6W0CQrW9YMrq1gkMIK4GoBR+9jadqCPm9hnVlEFSuZQ4BkDMw2kEnSc59lZCz5QNwz6ghIcQVchQe259IjDZbB3x3CnXNuK4lAwusmGlQqYMMHBBcYgQNXQrMb1kOfcUPNFEZh+t1riEDBY06iB24kgztvkAUGg4DmyNde4gWGX91SwXC6kGQOjiZAwcCDOlVgV1WmJcAH94qwQlIVQSApIO07znFYHyWuXNLSXGpCgwYbUcgBoMgBTGZ1Ce+tZc58WR41KWUBBjWpwJK4MkzAkzFBc43jeIVyOwqRqBA1NAwZBiSTkAZyB30hHEEMrHUGQkHSvpDtBQiBQMkkddWllnFMuM53qBKqGE6IJkMO3pYIwADdmc9wxkSj/AEkAS2NRJgABj6RJ6EE4EbQVjbIFviJY9s6SSZX2li2Cd4yRjtD377gLZW2gYsTpElt56z76wnBXWt3DoA1KpI2ZYOMEDSYwcGRLTMGtTyDjHuiXfIns6QpIxDH2GR8aB1RRRQFFFFAUUUUCjn/+7/xfypQI/lim3lB+5/i/lSqgZch9JvZ/PendJOQ+k3sH1p3QFFFFAUUUUEXFeg35T9Ky0VqeK9Bvyn6Vlv6/r6UE3AOPOoJEyMTWorHctc/penoAh6bmR/KtjQFFFFAUUUUBSzn9/TabUoNuO0xYDT4jUpBYbjVAxTOqPN7Je2VFtbgO6sxWcYgjYzHzoMBbv6JTzmLiqoglR6uwBhCDvJ2kE9W9/mV5cuB/u3gHJ0k6dEMcEKNlJkGcHCni0ZHa2bSoCCxUliSpkJn1ywiYkyc5Wq13jNYE6uzBkkbFZ7IB7InGIG++1Ay5jzC8ygal7cFtPZXVq0ydJbUepHWJ2xSDn9o3OwTodRrUvILCBmdUqDDEbkkgd5q/wd9FhoGoiACwBLNMADoInPdI7644vg9TKH7UovZeS2wnYyirEg75BiJIBDw/EqfNr51yugkeb1AzJ9EKcdBIzgeAG54viXKLECNK5iWBIKhiJncCes9ZzQ8nvJ0XGFxDdQlSFMOFw51guo09pSRMzuKs8w5Q3DspchgyBZUHcXAMz00tJyMA7xNBEgbTAMKGQDEgGHAIB9EgjEA9e8x7xzKivoRSoIBaQYlWm2DGzxkeOwxVa1acsUtqTpYLqa2W7T6wrDB0qpUyRB2g7VoOU8oa7Z1k6WZdUlSCHJ1CQygtEgawekZoFNjg2uuoXJ0hQCGVl0hsGTkapMk9/fNazyc5UbCkMq6vWDEkySSDI6E1U4TybKm0zPlC0hSRghvRIiMkbz1p9w1jQoUFjHVjqPvJyaCWiiigKKKKAooooM75Y3igskGJuBTt1gQZBxPsqnU3lyxjh4/tl6TOR/XuqGP/AB9qBpyH0m9n86dUl5B6TewfU06oCiiigKKKKCLivQb8p+lZYfOtRxf7N/yn6Vl/69lBHyvhiOL87AhgqjvxnOPoenw2VZjgf2ifmFaegKKKKAomil/Ob2lNuoz/AKGe6guXrwWJ6mKkrNcbx5ZVEnYd2d5Mj2DEVf5TxZZtJk439ns8KC/c4O2zFmQEkRJE4xjPTsj4VnPKHkyi5Ze2FTUwtsAo7WSV+ALmOuO6tVVTmMeb1eqVb4MD9JoMTyvkttnRdRZi0loXSxEOl0KwMwA6ifVO2a3I4G32ewvYkr2R2Z3junwpR5PcIoFkwCy2FJbr22Zh9W+OKf0HKKBgAAZwO85PzM0v8oOHL2GAiRnO2xB6dxNX03Pt/kKLqypB6gj4igy/EFi7OglRca2dMRJDOrR1IJVT+aemNRZt6VCjYAD4CKR8qEhIEFrvnGj/AJKk+0yRT+gq8zvlLTspAYKxWROQpIwMnbaq3IONa7aDMysSTBVWSV6Eo2V+fSvedRCBlJUsAegBJGSZECNQ98dai5O4Bt2gcpZEg7g9mSe4z30DeqXDceGBkjB3HcTA8atXllSMe8SPhWU0kEjxIHxnE5/1NBo+E4wMMxMxirdZPhdQIA9LYHx7gd/9a1STAneM0HVFFFAn8oP3P8X8qU+7vpvz/wD3f+L+VKIoGvId29gpzSbkG7ewfU05oCiiigKDRRQVrurzR1xq0GY2mNhNZo1qOL9B/wAp+lZPitYU6FloxIJX5ZoLfA/tU/NWnrA8PzO5avWfPIFRripKrcc6j6PoghQT1OB31uv0hPWX4igkorlbgOxHxrqgKXc7UFMxM4PXf5Vb4u8UUkLqYAkLtJ7p6Uj5hzjsBb1tbQaFDXLgA1nVCLjtMYEd5PhkKfSe7IPu+HSmPI+IALSygeJgjrgdBk1By/hS1phvqGIGZ6AnYDwNd2uQED90sRDFoyPVgJt76B+jgiQQR3jIqvzP9k/5T/rVDlnBcTaV1Ny24LEoCoQW1O1saFGqDOTnNVr/AC/jmVh+kWCGBBBtEDIjENI+fuxAX+TZ1HYAKkd0FjHu1RHhTOsR+Fc3tljav8GdR1dtX3Jljge2puY8v5m5Zlbh1JXT2WuAAQwnP72RmKDXp19v8hXprK8r/EkXQ1rh8HBN52JBJkklMYjv+WZeKtc0YAI/B2+1JMXHOmRjMZMfPwoLHJvTQdwn4WLCx8W+VOr95UUuxAUZJOwrJ8t5FzFD2+L4cHSw1LYJMmNgWAUDSMZnG0dphwvKOLXV5zilvSICtaKKCTJY6HlumPb34BjxnGoVIDCQNWxPonUff2TVPlPDTdF5QNPmQkjr6DAR3R9ai4vkN1yp89bQqwYlLTguOqPN46kPUdYqxwPLuItAqt60QWZs2WMajMD9dgDoOlA3IrJcVdCXId4GoDVBbJPSMk6jFP8AzXE/2tj/AKD/APfqO3y0lvOXNBeI7IMCOok70CLg+JR7xti4CVOSJJ9o9537614FIuK8l0e4Lq3r9pxqg2mVRLLpkqVKsREjUDmvG8mZ/wDd8ZGrVAuL8PQ260D+aKzS+RtsMG/SOMkGf2xzIgyIzj61KfJO2Ym9xJgEftj132H9fGgk8pb6qFZjga5O8RpB2pKnGoWCBjqiR2T03BJED2Uy4byI4VLguxcZgGUBrrMo1NqJ0E6ZnwpkvIrIMhM99BByHd/YP505qvw3BrbnT18asUBRRRQFFFFAUUUUHNxAwhgCO4iRUX6Hb9RP4R9qOMVyAEIB1KST0AIJwNyRj+oPsXO9P4T96Bbx3KleNNsJE7JbMnETJyN/juOszcusn/2ts+1Lf3q2yucal+B+9RcPwzpIDzJntam9wlsDwoOE5Za0/sLamNtKj3StLOa8hW/bNp7AUEqZS6QQUYOpErA7SjO4p5FzvT+E/eoeKt3iAFZB2lkwcAMCYzkwIjx9xDngfOKEQ2wFUBZ16jABAPoiTAHxq9VW9ZuMRFzTBmAN/Az0ri553zimVCBGJMHJlYBziBJmgu1T45HcQpdIJyukzggbt3kH3VXNq6Ldwpd84xBCzGCBEAr4575q8ivAllJ74Inx3oPLTsAAVYmBJ7Ik9TGrFSWnJGVKnuJB9+K5h+9fgfvRD96/A/egloqlw/DuGZvOSCT2SMDM4jPh7qsQ/evwP3oJaKih+9fgfvUHFLd7IUqO0NRg4EHpOe75+BC5RVOzxquSq3bTEGCFMkGNQEBu7Psr39Hua9XnMerHZ2j2+O9BboqKH71+B+9VLVm8ytqfSSzRAmB0yd+/+sgwrm4xAJALHuESfiQKpNbvA21DAqJ1MRk9kwCBjJyT8syLUP3r8D96CnF3zgfthfU7BG2c65mczj2Va8+39m/xT/8AVR3bFwsGFyAI7IGDE4M+3p3CpofvX4H70EtFV4fWJI06WmJyZED61YoCiiigKKyl70m9p9+at8k/bT/cb/MlBoKKKKAooooCiiigrcXwKXCC0yJyrFTB3BKnI8Kr2+TorBg12QZAN143mCJyPA0xooCiiigXvye2XDzcBDa4FxgJJBMgGCMbVY4+0WtsoVWkRpf0T4HvBqxXF66FUsxgDc0GX4HlPEcOyfo9jhlXU3nJuXCSrAuxUme0bsHPSe/GnsFtI1gBozG0+FIuZc11ANZcGYXQQGDaj6JUGVbBGR1ipOTcGbZ0glerSTDnsiVQwACAMiYmAcUDp1M4MbdK6UVmOaMbZZ7ahG1Eu6MGE6RqBMagcjs+ExMTx5Pc+tqptuX1lpAJLGCBEs5xAGxjHfvQacDf2/ahLcdSfbVbmPGWlRhcuKoMjcAzAwPHIx41g+N4/wAwzi4SNiG9HWXQtGknUPbAPfsaD6TXjbYrD8Pd1KsNkgYYhXGoDs9ojY+jgwXHsLThuHD2tVwKEAyZ1RkFl0LtIwQes+2gl5fya5bcPo4QGQSyWiH2g5BGTnOPZVtF4yctw5E+q4IXu3yfGrQtqrgKQp0mFAxk+l/48PCqPGWmYp+skMQAwOzKrgwAIjv9nwC3y1OIH7drbYHoKRmTJydoj4Gp+L4VbgAbUIIYaSVMjbI9tY3iuFZVjzjMDpLAEbatMqygDAMTI3gbGNPyAg2VdQArZVRgKNtIHTbON5oLPL+CWymhS5H99ix2A3b2VZoooFlzkltjJa76Wr9owzM4A2nwpkBXtFAUUUUBRRS/kR/Ur7/rQJLw7R9p+s1c5Gf1p/If8y1Tvekfaf5115J3i125LFtJuLmMQUxgD5yfGg1NFFFAUUUUBRRRQFFFFAUUUUBS7nHFhNOpNYyxA9JQIHnFk9J6ZzimNIPKxla3oIbUDqU5Ck6fRkZyGIkAgE5oEXLbloXrohTF0MpJLKqhmkr2SC0ASek42k6UsVgKq3gFIUdlSHVpC7QoEr4jTOaytjjGWEYBoZW0qq9tA+IJMxkrBxjEk5ZjyjcBCRmWEdHYlIX0QRplsgT2euaDzmHNHuKoe2ERmIP7x7piQp2wx2I27stzXmYtW7R0KWA0sQMdo6z2mEMeoiCIkgRFNea8eXdVZVBG7dktGn95mEsQD3RMHoKyXPuJOvAkOoQzhdLg5GJHabUehgY2NBfsDz8ODKlwwnsoxZGMk9rMK6zqIkgetDY8MwCJbLTEEsMrCwGAksNCnZD2dTAA4pTyprl0paJskqbRGlgJJ1Qqdx06yCAM4BzVnirDL2lvwEUg9B2fSADBSv8AeDQSANyBQKLPHtbuki2pgMMAaYOntYmNgBuBOO+tnyHmZeNJAZQTpWCQwkEmSdIwRtjJ2NfPk4khG0qIZVUnVOkBsYHTIknBjaYrReTloWpd3RAVOlSy6wJ7UCZQdmY3ORQbGzxzl8NLqLiksDJBKlewPQGDEztmAZqB7pIyAbaAsDpC6SQoIAEQucRntHNVrTuCoBOrvD520hcCSNx12HfU/M7pfzamVCkD0SwgdAMSYgnbbAxkIrgLS4xMAFSGOkQGgEAsTpY4G8Zg41PK+IlQoUhQIU6tZgARqPQkZ3NZSxaNzsW9JkGAxcaoxuyyozONw3SYOr5LwzW7fm3cMwyY6A7DxgDHhHdNBfooooCiiigKKKKAqhyL9ivvq/Sryau6rA8Gddo2YjvPx69w2oFN30m9p9+ai8iXm5dzPbuwYIxqt99FziFNx0nK5IjaSY8KZcj/AGv+A/5loH1FFFAUUUUBRRRQFFFFAUUV4TQe0h8rOHR0AuLche0CgDCZHZYHp/W9MLfMRpkjqAY29tXVYHag+XalGQhUq6SWYAgsRAMQSRqXaSQBG9e8fxmti5Y9oEbH0gQrYkZB3PXvMCt3e8nbD6yyyXOo5jMRjTHSPbAmay/NeRFbz27YTSw84uszDEgZJPR5Ox3XIgyFO00ZIYnVb0ztOlWLqWjAzLAYAOcmsj5SW7vnCHBZZ169IjBPSMKdchD3AhZrceTvk+DcRiwbs6jgqQ2i1rJIb0tZeJwBiMCnXOvIrhr2twhDlYwx0kxhisxONxBoPnvKbGku9u8nnFVSIlhsdoyGgt2sekZiqfE3brm4WDMAU0mBjAwJjMgQRJOJkVruM8kr9m3rRkARELATOCC8wvbEF/aAMd6OzZuE/q11dlT2lJVcgLqAI1ENvOABsxgUCMppGltUP2XXPbInK5MvgtmIJ74q7yN2F22ygrgLrCmIOkEFIHTWMwB0762dryTu3bNttShpk6tUgNBdhrUdqRsRkbECBXZ8m7nC2XL32dF1KqCIKOwBBGiQZJO5A+gRmVBJJgajOqVETmcgYxOT74r3g9ZKgqzNpM6laSXMKpaJ2AMmcJjoK0PBcgiDcaWAxpwFPgCMwNiZIk7U8VQBAEAYAH0oMdy/lHniQewEJC57cYBIUHHUaidoEb1qeB4JbS6Vk7ZYliY2ye6pyAJOB3nb4mk3IObPea4GNqFJC6GYn0mEEMg2AGQSDmgd0V4xgE91VLfGgoWMAjHeJjHtoLlFV+F4oOAep7vZPwqxQFFFFAUk8kDPDnY/rLu3/MNO6WchdfNKsjVBaOsTvHt60Ca76Te01d5H+1P5G/zJS3j+IFsktOWIwJ7z/Krvk9fDX2XMqh32PbAx37UGkooqve45FcIzQxBIEHYTmYgbfTvoLFFRcNxC3BqUkiYyCMjfBAqWgKKKKAooooCouKWVIx79vlUtUDzS0VkMcnSDpbfA7u8gT30GauyPj/Wf63p3ybiGJiCQRv7Nsn6Un4mdTAx2SZI+dN+QAmWxGxneYH9e+gdUk8qLBNsskayly2D7ULDP5lHzp2RSzygH6r2aiPaLTkUByrg1S5eKzGoDO06VLEe2RPiKZ1U5b6LHvuXPk5X6irdBwBIIPiPdWPPAuzaAxGjSmo/va7lxX22/Z2291bC3/M/Wkdgf+oj/AImoj/DxA+umgfAUu8ov9muewf5hTKl3lD/s9yO4f5hQMaK5t7D2Dw+VdUFLnFzTZds4APZ33GRFL+XhLZVVbJuORqbUx7QAEkksQrN399O3WQR3iKz1sa7lu5OEuXC51aQD2VAOc7ER3waB5xqyhiNupj5isuhaI6/0P6/1rUtdDAhWXVEiDPQZwfEfGs1ZUm4V1BSJGqYE5G47++g75eW1ALv9fDG4ifgPdqKy3L3Gslm0qonV4CPh9q0K8ahYKGEtkeOSMHboaCxRRXk0HtKOQo2lW/c0REmZ1bxsMU2JqhyE/qV99B6/J7JJJQEnvqufJ60Lq3rcpcVWQEZBDRupwSIwdxJ76b1yzgY6xMdcRP1FBV/Rrv8AbH+BaiPL3O9yf8C17cdxc1l4t4lSvhHpdDMVY/SgRqUMw/ujfxB2oEr+SoL3H/SeJU3CCVt3NKCABKowIU7kxAM5FdXPJfVM8ZxmYGLiiI2iEx/U0/DAz4YPwn6EV7QZu15JBZH6Zxpz1uqY2wP1fhXV3yTDTPF8bkyf1qjpHqbeG1aKgmgznD+SWgQOM4075a6pOfE2+7Fc3fJANH/rONECARdXx/ub53rRW7qt6JBjGDOe7Fd0GfPkv/8AL4z/AKif9vGMY+uaqcV5DI6lTxfGiV09m8AQO8djB8a1deMwAJOwzQKRyQAECD2Qo1TIgQGLSdR6kkZM99VeS8W2m4q8PdVkYprcLDGAdSgsCUz4bH2034tLTFdZAPTtaTnpgiZiobnLbMQdUL2v2jiMyP3tpX5UCm3Y4t7eq6NN9kAYWyRaBzhSzkgdC2me4Cq99eP8ybR4e25EaSLud8hi2+JE/KtLwotqvYMrMTqLZwIkk9Yqd2jv91BjrPMuaWyqDl6FNQlv0hJhml2iBBEnGZPdTC7zrjBty9jn+2TA747/AAprY84HJZiyGYXRBGZGRvjHw99g38jstkxtt4melBll51xzkMvA3UAkFWe2ZJggzOwyDsSfDJqcG3MluG43ChyTMm8i7Lp9EYzn41uq4S8pMBgSOgIneDj2gigQWON5iwBPDWEJXKm8Tpb2qvaHwqtzKxzS6jIo4NZAHaNzeQZwDjBrTXrhEAAmZyBIHtqjwy3wwL3NQAAKi3E9mCZ6EnPdkigojhuYxBvcODjIRjGO1gx4x7vYfF5dx/nNZ4u2VkE2xYGQCx0htYKzIE528cP1uT0PvFdMwAk4AoKSniP+F/8AalR5JfN5nNxPNMsGwBCFpBDkxqnBxgZzWjrgXlJ06hq3icxMEx7aBLd4G7b1Xbdu0bgRguWk9nspJOxKqPd4VNyrg3gXXVUuMJZNMhfAQ0f602dgAScAZNcNeUCSwAkiSYEjB+lAl5j5Mi6QfP3rWWLCywQOGEFHBBlagPkeDvxfFzBAIuKCJBEiE3yc+NaJboMEEEHaDv7O+i9c0iYJ8BvQZjg/IhLZY/pfHNq31X5G8mIURJ7qjb/+fWC/nDf4wtqDf7Q242wOnhT3zzK5Zrn6syApSIxiGgZwd+nsq4t8GInP90x8YoEN7yMsN6T8Q2Izefx7j/eNN+T8sThrKWLQOhBAklj7STkk1crxWBAIyDmg9qC9wqswYzIBAhiInfYjuHw9tJfxK563yH2o/ErnrfIfasteJXuLGltPmrtxSBlbhOcyCGYdw796j4S5LKnmOIQd5aFXBOYuT0jA61V/ErnrfIfaj8Suet8h9qWYk4tcCqliNUsZJLsegEb7YqTzA72/ib70j/ErnrfIfaj8Suet8h9qWYk04w6BIS4+dkYzt4sB86i4G4bhcPauWwDALOSGEDOD3kjrtvVD8Suet8h9qPxK563yH2pZiTq3waKIUFR4Ej6GuvMDvb+JvvSP8Suet8h9qPxK563yH2pZiTzzA72/ib71FxXBh0ZdTjUCJDN199KPxK563yH2o/ErnrfIfalmJWOOAtlQOGuXAsAFCMAadtTCNz/DXXMLXmle8tu5eZlA0Bu1ADELk7T0zk9aq/iVz1vkPtUHGX2uLpcyJnoMwR08CaWYlf4bh1vJpNq5ZAZWKMQAwBB2VjIx4Z76aeYHe38TfesSvKLQfXpOqNM62mJJj0u8mnX4lc9b5D7UsxJ0yKMEtP5m+9eraUiQW/ib70j/ABC563yH2r0cxuet8h9qWYk5CCJJbcj0m74764s8PbklQQTkkFgTJPWc5FKF5jc9b5D7V7+JXPW+Q+1LMSeeYHe38TfejzA72/ib70j/ABK563yH2o/ErnrfIfalmJPPMDvb+JvvUPGcCHRk1MJEek3w32pT+JXPW+Q+1H4lc9b5D7UsxKbiOMdLhReGvPbAw6XBGAMaS4jr8PEU0HCJMwZ79Rnp1nwHwrKXeGVmLkdokknbJwTivb3Dqx1EZiMEjAAEY8ABSzEtJx/CK9t1LMAVIJ1ttGevdS90W2hCWbl9ZZhpYZbU0J2mG0ATttSzhrKo2tRDaiZ3yV0k58MVfHMbnrfIfalmJMU4FW808MoUSEJPZJWNgcET9at+YHe38Tfekf4lc9b5D7UfiVz1vkPtSzEmHMIBUeauXQT0M6cwCdTAdT8K85TcNy3qe1cskFl0M52DEBhB2IE9N6ofiVz1vkPtR+JXPW+Q+1LMSdtw4jdh46m+9HCWAiKg/dAHtgb+00k/ErnrfIfaj8Suet8h9qWYl//Z">
            <a:hlinkClick r:id="rId2"/>
          </p:cNvPr>
          <p:cNvSpPr>
            <a:spLocks noChangeAspect="1" noChangeArrowheads="1"/>
          </p:cNvSpPr>
          <p:nvPr/>
        </p:nvSpPr>
        <p:spPr bwMode="auto">
          <a:xfrm>
            <a:off x="4019550" y="-1355725"/>
            <a:ext cx="45529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fr-FR" altLang="fr-FR" sz="1800">
              <a:latin typeface="Arial" pitchFamily="34" charset="0"/>
              <a:cs typeface="Majalla UI"/>
            </a:endParaRPr>
          </a:p>
        </p:txBody>
      </p:sp>
      <p:sp>
        <p:nvSpPr>
          <p:cNvPr id="30724" name="AutoShape 6" descr="data:image/jpeg;base64,/9j/4AAQSkZJRgABAQAAAQABAAD/2wCEAAkGBxQTEhUSExQVFhUXFxgXGRgWGB0YGBkaHBYZGhgVGhgYHSkiGBwlGxgaITEhJSsrLi8uGR80ODMtNygtLisBCgoKDQ0OFA0MGjUZExwrKysrKysyKysrKysrKysrKysrKys0KysrKysrKysrKysrKysrKysrKysrKysrKysrK//AABEIALsBDgMBIgACEQEDEQH/xAAbAAACAwEBAQAAAAAAAAAAAAAABQMEBgIBB//EAEYQAAIBAwIDAwoCBwUHBQEAAAECEQADIRIxBAVBIlFhBhMyUnGBkaGx0RVyFCMzQpLB8FNigrLxNENjc5PT4SREZKLSB//EABYBAQEBAAAAAAAAAAAAAAAAAAACAf/EABcRAQADAAAAAAAAAAAAAAAAAAABERL/2gAMAwEAAhEDEQA/APuNFFFAUUUUHjNAJ7s1RHNrfefhVviD2W9h+lZUf1/4oNFb5kjEKJkmNquVmOA/aJ+Ye+tPQFFFFAUUUUBRRRQFFFUbnNE1FFlnAJ0gdQCQD3TG9Beopa/OFVlRkuB2AOkDUQCxAnSTGR86tXeMUSAdTDGlcme7w2iTAoJGvqCASASYE9TE/wA6rnmaBzbM6hjYkbgDKzG4+NIeK5utxHDgagMpky2B2WQ6pIwBHXfNXeC4TSv70MQH0hp1EqBgrMaCAzAj0aBvxHEBYkEyYkbCASSScAQKrNzi0I7Uk4hQWIMhYIWYyYou25Ueb1KD2NOkaQBqklWGAdp9lZbjg4uRBLSGkSJYuDA0+kJjrHSeyaDcUUh5Rz/zjAPpQQR7SBO5I6AmI2PcJL1WkSMg0HtFFFAUUUUBRRRQQcVxa241TmdhO29V/wAWt95+FV+f/uf4v5Uo/r7UGl4bjVckLOM5EVZpJyH0m/KPrTugKKKKAooooI+J9Bvyn6VlR0rU8V6DflP0rLfX60E/A/tE/MK09ZjgP2ifmrT0BRRRQFFFFAVzcuBQWOAMk11VLm18pbLKQpBHaIlR4sBnT0xnNAl5rzpGDIQyOksMw8yAmkgEAkE4I3xvkScFwkAFycntOAWfVDl11qJTEHV4kA5BpQeMJ4hrq2sG2wOlVgMslu0Wztk6cE4mM6W0CQrW9YMrq1gkMIK4GoBR+9jadqCPm9hnVlEFSuZQ4BkDMw2kEnSc59lZCz5QNwz6ghIcQVchQe259IjDZbB3x3CnXNuK4lAwusmGlQqYMMHBBcYgQNXQrMb1kOfcUPNFEZh+t1riEDBY06iB24kgztvkAUGg4DmyNde4gWGX91SwXC6kGQOjiZAwcCDOlVgV1WmJcAH94qwQlIVQSApIO07znFYHyWuXNLSXGpCgwYbUcgBoMgBTGZ1Ce+tZc58WR41KWUBBjWpwJK4MkzAkzFBc43jeIVyOwqRqBA1NAwZBiSTkAZyB30hHEEMrHUGQkHSvpDtBQiBQMkkddWllnFMuM53qBKqGE6IJkMO3pYIwADdmc9wxkSj/AEkAS2NRJgABj6RJ6EE4EbQVjbIFviJY9s6SSZX2li2Cd4yRjtD377gLZW2gYsTpElt56z76wnBXWt3DoA1KpI2ZYOMEDSYwcGRLTMGtTyDjHuiXfIns6QpIxDH2GR8aB1RRRQFFFFAUUUUCjn/+7/xfypQI/lim3lB+5/i/lSqgZch9JvZ/PendJOQ+k3sH1p3QFFFFAUUUUEXFeg35T9Ky0VqeK9Bvyn6Vlv6/r6UE3AOPOoJEyMTWorHctc/penoAh6bmR/KtjQFFFFAUUUUBSzn9/TabUoNuO0xYDT4jUpBYbjVAxTOqPN7Je2VFtbgO6sxWcYgjYzHzoMBbv6JTzmLiqoglR6uwBhCDvJ2kE9W9/mV5cuB/u3gHJ0k6dEMcEKNlJkGcHCni0ZHa2bSoCCxUliSpkJn1ywiYkyc5Wq13jNYE6uzBkkbFZ7IB7InGIG++1Ay5jzC8ygal7cFtPZXVq0ydJbUepHWJ2xSDn9o3OwTodRrUvILCBmdUqDDEbkkgd5q/wd9FhoGoiACwBLNMADoInPdI7644vg9TKH7UovZeS2wnYyirEg75BiJIBDw/EqfNr51yugkeb1AzJ9EKcdBIzgeAG54viXKLECNK5iWBIKhiJncCes9ZzQ8nvJ0XGFxDdQlSFMOFw51guo09pSRMzuKs8w5Q3DspchgyBZUHcXAMz00tJyMA7xNBEgbTAMKGQDEgGHAIB9EgjEA9e8x7xzKivoRSoIBaQYlWm2DGzxkeOwxVa1acsUtqTpYLqa2W7T6wrDB0qpUyRB2g7VoOU8oa7Z1k6WZdUlSCHJ1CQygtEgawekZoFNjg2uuoXJ0hQCGVl0hsGTkapMk9/fNazyc5UbCkMq6vWDEkySSDI6E1U4TybKm0zPlC0hSRghvRIiMkbz1p9w1jQoUFjHVjqPvJyaCWiiigKKKKAooooM75Y3igskGJuBTt1gQZBxPsqnU3lyxjh4/tl6TOR/XuqGP/AB9qBpyH0m9n86dUl5B6TewfU06oCiiigKKKKCLivQb8p+lZYfOtRxf7N/yn6Vl/69lBHyvhiOL87AhgqjvxnOPoenw2VZjgf2ifmFaegKKKKAomil/Ob2lNuoz/AKGe6guXrwWJ6mKkrNcbx5ZVEnYd2d5Mj2DEVf5TxZZtJk439ns8KC/c4O2zFmQEkRJE4xjPTsj4VnPKHkyi5Ze2FTUwtsAo7WSV+ALmOuO6tVVTmMeb1eqVb4MD9JoMTyvkttnRdRZi0loXSxEOl0KwMwA6ifVO2a3I4G32ewvYkr2R2Z3junwpR5PcIoFkwCy2FJbr22Zh9W+OKf0HKKBgAAZwO85PzM0v8oOHL2GAiRnO2xB6dxNX03Pt/kKLqypB6gj4igy/EFi7OglRca2dMRJDOrR1IJVT+aemNRZt6VCjYAD4CKR8qEhIEFrvnGj/AJKk+0yRT+gq8zvlLTspAYKxWROQpIwMnbaq3IONa7aDMysSTBVWSV6Eo2V+fSvedRCBlJUsAegBJGSZECNQ98dai5O4Bt2gcpZEg7g9mSe4z30DeqXDceGBkjB3HcTA8atXllSMe8SPhWU0kEjxIHxnE5/1NBo+E4wMMxMxirdZPhdQIA9LYHx7gd/9a1STAneM0HVFFFAn8oP3P8X8qU+7vpvz/wD3f+L+VKIoGvId29gpzSbkG7ewfU05oCiiigKDRRQVrurzR1xq0GY2mNhNZo1qOL9B/wAp+lZPitYU6FloxIJX5ZoLfA/tU/NWnrA8PzO5avWfPIFRripKrcc6j6PoghQT1OB31uv0hPWX4igkorlbgOxHxrqgKXc7UFMxM4PXf5Vb4u8UUkLqYAkLtJ7p6Uj5hzjsBb1tbQaFDXLgA1nVCLjtMYEd5PhkKfSe7IPu+HSmPI+IALSygeJgjrgdBk1By/hS1phvqGIGZ6AnYDwNd2uQED90sRDFoyPVgJt76B+jgiQQR3jIqvzP9k/5T/rVDlnBcTaV1Ny24LEoCoQW1O1saFGqDOTnNVr/AC/jmVh+kWCGBBBtEDIjENI+fuxAX+TZ1HYAKkd0FjHu1RHhTOsR+Fc3tljav8GdR1dtX3Jljge2puY8v5m5Zlbh1JXT2WuAAQwnP72RmKDXp19v8hXprK8r/EkXQ1rh8HBN52JBJkklMYjv+WZeKtc0YAI/B2+1JMXHOmRjMZMfPwoLHJvTQdwn4WLCx8W+VOr95UUuxAUZJOwrJ8t5FzFD2+L4cHSw1LYJMmNgWAUDSMZnG0dphwvKOLXV5zilvSICtaKKCTJY6HlumPb34BjxnGoVIDCQNWxPonUff2TVPlPDTdF5QNPmQkjr6DAR3R9ai4vkN1yp89bQqwYlLTguOqPN46kPUdYqxwPLuItAqt60QWZs2WMajMD9dgDoOlA3IrJcVdCXId4GoDVBbJPSMk6jFP8AzXE/2tj/AKD/APfqO3y0lvOXNBeI7IMCOok70CLg+JR7xti4CVOSJJ9o9537614FIuK8l0e4Lq3r9pxqg2mVRLLpkqVKsREjUDmvG8mZ/wDd8ZGrVAuL8PQ260D+aKzS+RtsMG/SOMkGf2xzIgyIzj61KfJO2Ym9xJgEftj132H9fGgk8pb6qFZjga5O8RpB2pKnGoWCBjqiR2T03BJED2Uy4byI4VLguxcZgGUBrrMo1NqJ0E6ZnwpkvIrIMhM99BByHd/YP505qvw3BrbnT18asUBRRRQFFFFAUUUUHNxAwhgCO4iRUX6Hb9RP4R9qOMVyAEIB1KST0AIJwNyRj+oPsXO9P4T96Bbx3KleNNsJE7JbMnETJyN/juOszcusn/2ts+1Lf3q2yucal+B+9RcPwzpIDzJntam9wlsDwoOE5Za0/sLamNtKj3StLOa8hW/bNp7AUEqZS6QQUYOpErA7SjO4p5FzvT+E/eoeKt3iAFZB2lkwcAMCYzkwIjx9xDngfOKEQ2wFUBZ16jABAPoiTAHxq9VW9ZuMRFzTBmAN/Az0ri553zimVCBGJMHJlYBziBJmgu1T45HcQpdIJyukzggbt3kH3VXNq6Ldwpd84xBCzGCBEAr4575q8ivAllJ74Inx3oPLTsAAVYmBJ7Ik9TGrFSWnJGVKnuJB9+K5h+9fgfvRD96/A/egloqlw/DuGZvOSCT2SMDM4jPh7qsQ/evwP3oJaKih+9fgfvUHFLd7IUqO0NRg4EHpOe75+BC5RVOzxquSq3bTEGCFMkGNQEBu7Psr39Hua9XnMerHZ2j2+O9BboqKH71+B+9VLVm8ytqfSSzRAmB0yd+/+sgwrm4xAJALHuESfiQKpNbvA21DAqJ1MRk9kwCBjJyT8syLUP3r8D96CnF3zgfthfU7BG2c65mczj2Va8+39m/xT/8AVR3bFwsGFyAI7IGDE4M+3p3CpofvX4H70EtFV4fWJI06WmJyZED61YoCiiigKKyl70m9p9+at8k/bT/cb/MlBoKKKKAooooCiiigrcXwKXCC0yJyrFTB3BKnI8Kr2+TorBg12QZAN143mCJyPA0xooCiiigXvye2XDzcBDa4FxgJJBMgGCMbVY4+0WtsoVWkRpf0T4HvBqxXF66FUsxgDc0GX4HlPEcOyfo9jhlXU3nJuXCSrAuxUme0bsHPSe/GnsFtI1gBozG0+FIuZc11ANZcGYXQQGDaj6JUGVbBGR1ipOTcGbZ0glerSTDnsiVQwACAMiYmAcUDp1M4MbdK6UVmOaMbZZ7ahG1Eu6MGE6RqBMagcjs+ExMTx5Pc+tqptuX1lpAJLGCBEs5xAGxjHfvQacDf2/ahLcdSfbVbmPGWlRhcuKoMjcAzAwPHIx41g+N4/wAwzi4SNiG9HWXQtGknUPbAPfsaD6TXjbYrD8Pd1KsNkgYYhXGoDs9ojY+jgwXHsLThuHD2tVwKEAyZ1RkFl0LtIwQes+2gl5fya5bcPo4QGQSyWiH2g5BGTnOPZVtF4yctw5E+q4IXu3yfGrQtqrgKQp0mFAxk+l/48PCqPGWmYp+skMQAwOzKrgwAIjv9nwC3y1OIH7drbYHoKRmTJydoj4Gp+L4VbgAbUIIYaSVMjbI9tY3iuFZVjzjMDpLAEbatMqygDAMTI3gbGNPyAg2VdQArZVRgKNtIHTbON5oLPL+CWymhS5H99ix2A3b2VZoooFlzkltjJa76Wr9owzM4A2nwpkBXtFAUUUUBRRS/kR/Ur7/rQJLw7R9p+s1c5Gf1p/If8y1Tvekfaf5115J3i125LFtJuLmMQUxgD5yfGg1NFFFAUUUUBRRRQFFFFAUUUUBS7nHFhNOpNYyxA9JQIHnFk9J6ZzimNIPKxla3oIbUDqU5Ck6fRkZyGIkAgE5oEXLbloXrohTF0MpJLKqhmkr2SC0ASek42k6UsVgKq3gFIUdlSHVpC7QoEr4jTOaytjjGWEYBoZW0qq9tA+IJMxkrBxjEk5ZjyjcBCRmWEdHYlIX0QRplsgT2euaDzmHNHuKoe2ERmIP7x7piQp2wx2I27stzXmYtW7R0KWA0sQMdo6z2mEMeoiCIkgRFNea8eXdVZVBG7dktGn95mEsQD3RMHoKyXPuJOvAkOoQzhdLg5GJHabUehgY2NBfsDz8ODKlwwnsoxZGMk9rMK6zqIkgetDY8MwCJbLTEEsMrCwGAksNCnZD2dTAA4pTyprl0paJskqbRGlgJJ1Qqdx06yCAM4BzVnirDL2lvwEUg9B2fSADBSv8AeDQSANyBQKLPHtbuki2pgMMAaYOntYmNgBuBOO+tnyHmZeNJAZQTpWCQwkEmSdIwRtjJ2NfPk4khG0qIZVUnVOkBsYHTIknBjaYrReTloWpd3RAVOlSy6wJ7UCZQdmY3ORQbGzxzl8NLqLiksDJBKlewPQGDEztmAZqB7pIyAbaAsDpC6SQoIAEQucRntHNVrTuCoBOrvD520hcCSNx12HfU/M7pfzamVCkD0SwgdAMSYgnbbAxkIrgLS4xMAFSGOkQGgEAsTpY4G8Zg41PK+IlQoUhQIU6tZgARqPQkZ3NZSxaNzsW9JkGAxcaoxuyyozONw3SYOr5LwzW7fm3cMwyY6A7DxgDHhHdNBfooooCiiigKKKKAqhyL9ivvq/Sryau6rA8Gddo2YjvPx69w2oFN30m9p9+ai8iXm5dzPbuwYIxqt99FziFNx0nK5IjaSY8KZcj/AGv+A/5loH1FFFAUUUUBRRRQFFFFAUUV4TQe0h8rOHR0AuLche0CgDCZHZYHp/W9MLfMRpkjqAY29tXVYHag+XalGQhUq6SWYAgsRAMQSRqXaSQBG9e8fxmti5Y9oEbH0gQrYkZB3PXvMCt3e8nbD6yyyXOo5jMRjTHSPbAmay/NeRFbz27YTSw84uszDEgZJPR5Ox3XIgyFO00ZIYnVb0ztOlWLqWjAzLAYAOcmsj5SW7vnCHBZZ169IjBPSMKdchD3AhZrceTvk+DcRiwbs6jgqQ2i1rJIb0tZeJwBiMCnXOvIrhr2twhDlYwx0kxhisxONxBoPnvKbGku9u8nnFVSIlhsdoyGgt2sekZiqfE3brm4WDMAU0mBjAwJjMgQRJOJkVruM8kr9m3rRkARELATOCC8wvbEF/aAMd6OzZuE/q11dlT2lJVcgLqAI1ENvOABsxgUCMppGltUP2XXPbInK5MvgtmIJ74q7yN2F22ygrgLrCmIOkEFIHTWMwB0762dryTu3bNttShpk6tUgNBdhrUdqRsRkbECBXZ8m7nC2XL32dF1KqCIKOwBBGiQZJO5A+gRmVBJJgajOqVETmcgYxOT74r3g9ZKgqzNpM6laSXMKpaJ2AMmcJjoK0PBcgiDcaWAxpwFPgCMwNiZIk7U8VQBAEAYAH0oMdy/lHniQewEJC57cYBIUHHUaidoEb1qeB4JbS6Vk7ZYliY2ye6pyAJOB3nb4mk3IObPea4GNqFJC6GYn0mEEMg2AGQSDmgd0V4xgE91VLfGgoWMAjHeJjHtoLlFV+F4oOAep7vZPwqxQFFFFAUk8kDPDnY/rLu3/MNO6WchdfNKsjVBaOsTvHt60Ca76Te01d5H+1P5G/zJS3j+IFsktOWIwJ7z/Krvk9fDX2XMqh32PbAx37UGkooqve45FcIzQxBIEHYTmYgbfTvoLFFRcNxC3BqUkiYyCMjfBAqWgKKKKAooooCouKWVIx79vlUtUDzS0VkMcnSDpbfA7u8gT30GauyPj/Wf63p3ybiGJiCQRv7Nsn6Un4mdTAx2SZI+dN+QAmWxGxneYH9e+gdUk8qLBNsskayly2D7ULDP5lHzp2RSzygH6r2aiPaLTkUByrg1S5eKzGoDO06VLEe2RPiKZ1U5b6LHvuXPk5X6irdBwBIIPiPdWPPAuzaAxGjSmo/va7lxX22/Z2291bC3/M/Wkdgf+oj/AImoj/DxA+umgfAUu8ov9muewf5hTKl3lD/s9yO4f5hQMaK5t7D2Dw+VdUFLnFzTZds4APZ33GRFL+XhLZVVbJuORqbUx7QAEkksQrN399O3WQR3iKz1sa7lu5OEuXC51aQD2VAOc7ER3waB5xqyhiNupj5isuhaI6/0P6/1rUtdDAhWXVEiDPQZwfEfGs1ZUm4V1BSJGqYE5G47++g75eW1ALv9fDG4ifgPdqKy3L3Gslm0qonV4CPh9q0K8ahYKGEtkeOSMHboaCxRRXk0HtKOQo2lW/c0REmZ1bxsMU2JqhyE/qV99B6/J7JJJQEnvqufJ60Lq3rcpcVWQEZBDRupwSIwdxJ76b1yzgY6xMdcRP1FBV/Rrv8AbH+BaiPL3O9yf8C17cdxc1l4t4lSvhHpdDMVY/SgRqUMw/ujfxB2oEr+SoL3H/SeJU3CCVt3NKCABKowIU7kxAM5FdXPJfVM8ZxmYGLiiI2iEx/U0/DAz4YPwn6EV7QZu15JBZH6Zxpz1uqY2wP1fhXV3yTDTPF8bkyf1qjpHqbeG1aKgmgznD+SWgQOM4075a6pOfE2+7Fc3fJANH/rONECARdXx/ub53rRW7qt6JBjGDOe7Fd0GfPkv/8AL4z/AKif9vGMY+uaqcV5DI6lTxfGiV09m8AQO8djB8a1deMwAJOwzQKRyQAECD2Qo1TIgQGLSdR6kkZM99VeS8W2m4q8PdVkYprcLDGAdSgsCUz4bH2034tLTFdZAPTtaTnpgiZiobnLbMQdUL2v2jiMyP3tpX5UCm3Y4t7eq6NN9kAYWyRaBzhSzkgdC2me4Cq99eP8ybR4e25EaSLud8hi2+JE/KtLwotqvYMrMTqLZwIkk9Yqd2jv91BjrPMuaWyqDl6FNQlv0hJhml2iBBEnGZPdTC7zrjBty9jn+2TA747/AAprY84HJZiyGYXRBGZGRvjHw99g38jstkxtt4melBll51xzkMvA3UAkFWe2ZJggzOwyDsSfDJqcG3MluG43ChyTMm8i7Lp9EYzn41uq4S8pMBgSOgIneDj2gigQWON5iwBPDWEJXKm8Tpb2qvaHwqtzKxzS6jIo4NZAHaNzeQZwDjBrTXrhEAAmZyBIHtqjwy3wwL3NQAAKi3E9mCZ6EnPdkigojhuYxBvcODjIRjGO1gx4x7vYfF5dx/nNZ4u2VkE2xYGQCx0htYKzIE528cP1uT0PvFdMwAk4AoKSniP+F/8AalR5JfN5nNxPNMsGwBCFpBDkxqnBxgZzWjrgXlJ06hq3icxMEx7aBLd4G7b1Xbdu0bgRguWk9nspJOxKqPd4VNyrg3gXXVUuMJZNMhfAQ0f602dgAScAZNcNeUCSwAkiSYEjB+lAl5j5Mi6QfP3rWWLCywQOGEFHBBlagPkeDvxfFzBAIuKCJBEiE3yc+NaJboMEEEHaDv7O+i9c0iYJ8BvQZjg/IhLZY/pfHNq31X5G8mIURJ7qjb/+fWC/nDf4wtqDf7Q242wOnhT3zzK5Zrn6syApSIxiGgZwd+nsq4t8GInP90x8YoEN7yMsN6T8Q2Izefx7j/eNN+T8sThrKWLQOhBAklj7STkk1crxWBAIyDmg9qC9wqswYzIBAhiInfYjuHw9tJfxK563yH2o/ErnrfIfasteJXuLGltPmrtxSBlbhOcyCGYdw796j4S5LKnmOIQd5aFXBOYuT0jA61V/ErnrfIfaj8Suet8h9qWYk4tcCqliNUsZJLsegEb7YqTzA72/ib70j/ErnrfIfaj8Suet8h9qWYk04w6BIS4+dkYzt4sB86i4G4bhcPauWwDALOSGEDOD3kjrtvVD8Suet8h9qPxK563yH2pZiTq3waKIUFR4Ej6GuvMDvb+JvvSP8Suet8h9qPxK563yH2pZiTzzA72/ib71FxXBh0ZdTjUCJDN199KPxK563yH2o/ErnrfIfalmJWOOAtlQOGuXAsAFCMAadtTCNz/DXXMLXmle8tu5eZlA0Bu1ADELk7T0zk9aq/iVz1vkPtUHGX2uLpcyJnoMwR08CaWYlf4bh1vJpNq5ZAZWKMQAwBB2VjIx4Z76aeYHe38TfesSvKLQfXpOqNM62mJJj0u8mnX4lc9b5D7UsxJ0yKMEtP5m+9eraUiQW/ib70j/ABC563yH2r0cxuet8h9qWYk5CCJJbcj0m74764s8PbklQQTkkFgTJPWc5FKF5jc9b5D7V7+JXPW+Q+1LMSeeYHe38TfejzA72/ib70j/ABK563yH2o/ErnrfIfalmJPPMDvb+JvvUPGcCHRk1MJEek3w32pT+JXPW+Q+1H4lc9b5D7UsxKbiOMdLhReGvPbAw6XBGAMaS4jr8PEU0HCJMwZ79Rnp1nwHwrKXeGVmLkdokknbJwTivb3Dqx1EZiMEjAAEY8ABSzEtJx/CK9t1LMAVIJ1ttGevdS90W2hCWbl9ZZhpYZbU0J2mG0ATttSzhrKo2tRDaiZ3yV0k58MVfHMbnrfIfalmJMU4FW808MoUSEJPZJWNgcET9at+YHe38Tfekf4lc9b5D7UfiVz1vkPtSzEmHMIBUeauXQT0M6cwCdTAdT8K85TcNy3qe1cskFl0M52DEBhB2IE9N6ofiVz1vkPtR+JXPW+Q+1LMSdtw4jdh46m+9HCWAiKg/dAHtgb+00k/ErnrfIfaj8Suet8h9qWYl//Z">
            <a:hlinkClick r:id="rId2"/>
          </p:cNvPr>
          <p:cNvSpPr>
            <a:spLocks noChangeAspect="1" noChangeArrowheads="1"/>
          </p:cNvSpPr>
          <p:nvPr/>
        </p:nvSpPr>
        <p:spPr bwMode="auto">
          <a:xfrm>
            <a:off x="4171950" y="-1203325"/>
            <a:ext cx="45529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fr-FR" altLang="fr-FR" sz="1800">
              <a:latin typeface="Arial" pitchFamily="34" charset="0"/>
              <a:cs typeface="Majalla UI"/>
            </a:endParaRPr>
          </a:p>
        </p:txBody>
      </p:sp>
      <p:pic>
        <p:nvPicPr>
          <p:cNvPr id="30725" name="Picture 8" descr="نتيجة بحث الصور عن ‪une coupe d'une plac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63"/>
            <a:ext cx="9144000" cy="65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356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85750" y="-61913"/>
            <a:ext cx="8715375" cy="1108076"/>
          </a:xfrm>
          <a:prstGeom prst="rect">
            <a:avLst/>
          </a:prstGeom>
          <a:noFill/>
          <a:ln w="9525">
            <a:noFill/>
            <a:miter lim="800000"/>
            <a:headEnd/>
            <a:tailEnd/>
          </a:ln>
          <a:effectLst/>
        </p:spPr>
        <p:txBody>
          <a:bodyPr anchor="ctr">
            <a:spAutoFit/>
          </a:bodyPr>
          <a:lstStyle/>
          <a:p>
            <a:pPr algn="ctr" eaLnBrk="0" hangingPunct="0">
              <a:defRPr/>
            </a:pPr>
            <a:r>
              <a:rPr lang="ar-DZ" sz="3600" b="1" dirty="0">
                <a:solidFill>
                  <a:srgbClr val="FF0000"/>
                </a:solidFill>
                <a:latin typeface="Calibri" pitchFamily="34" charset="0"/>
                <a:ea typeface="Calibri" pitchFamily="34" charset="0"/>
                <a:cs typeface="Arial" pitchFamily="34" charset="0"/>
              </a:rPr>
              <a:t> التمرين الخامس</a:t>
            </a:r>
          </a:p>
          <a:p>
            <a:pPr algn="ctr" eaLnBrk="0" hangingPunct="0">
              <a:defRPr/>
            </a:pPr>
            <a:r>
              <a:rPr lang="ar-DZ" sz="3000" b="1" dirty="0">
                <a:solidFill>
                  <a:srgbClr val="FFC000"/>
                </a:solidFill>
                <a:latin typeface="Calibri" pitchFamily="34" charset="0"/>
                <a:ea typeface="Calibri" pitchFamily="34" charset="0"/>
                <a:cs typeface="Arial" pitchFamily="34" charset="0"/>
              </a:rPr>
              <a:t>تحصيل الرفع </a:t>
            </a:r>
            <a:r>
              <a:rPr lang="ar-DZ" sz="3000" b="1" dirty="0" smtClean="0">
                <a:solidFill>
                  <a:srgbClr val="FFC000"/>
                </a:solidFill>
                <a:latin typeface="Calibri" pitchFamily="34" charset="0"/>
                <a:ea typeface="Calibri" pitchFamily="34" charset="0"/>
                <a:cs typeface="Arial" pitchFamily="34" charset="0"/>
              </a:rPr>
              <a:t>العمراني </a:t>
            </a:r>
            <a:r>
              <a:rPr lang="ar-DZ" sz="3000" b="1" dirty="0">
                <a:solidFill>
                  <a:srgbClr val="FFC000"/>
                </a:solidFill>
                <a:latin typeface="Calibri" pitchFamily="34" charset="0"/>
                <a:ea typeface="Calibri" pitchFamily="34" charset="0"/>
                <a:cs typeface="Arial" pitchFamily="34" charset="0"/>
              </a:rPr>
              <a:t>و التعرف على مختلف المخططات</a:t>
            </a:r>
            <a:endParaRPr lang="ar-DZ" sz="3000" b="1" dirty="0">
              <a:solidFill>
                <a:srgbClr val="FFC000"/>
              </a:solidFill>
              <a:ea typeface="+mn-ea"/>
              <a:cs typeface="Arial" pitchFamily="34" charset="0"/>
            </a:endParaRPr>
          </a:p>
        </p:txBody>
      </p:sp>
      <p:sp>
        <p:nvSpPr>
          <p:cNvPr id="28675" name="Rectangle 2"/>
          <p:cNvSpPr>
            <a:spLocks noChangeArrowheads="1"/>
          </p:cNvSpPr>
          <p:nvPr/>
        </p:nvSpPr>
        <p:spPr bwMode="auto">
          <a:xfrm>
            <a:off x="-214313" y="1071563"/>
            <a:ext cx="9358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a:spcBef>
                <a:spcPct val="0"/>
              </a:spcBef>
              <a:buFontTx/>
              <a:buNone/>
            </a:pPr>
            <a:r>
              <a:rPr lang="ar-DZ" altLang="fr-FR" sz="2800" b="1" u="sng">
                <a:cs typeface="Majalla UI"/>
              </a:rPr>
              <a:t>الهدف :</a:t>
            </a:r>
            <a:r>
              <a:rPr lang="ar-DZ" altLang="fr-FR" sz="2800" b="1">
                <a:cs typeface="Majalla UI"/>
              </a:rPr>
              <a:t> التحكم في التمثيل من خلال الرفع العمراني لساحات الجامعة أو الأحياء.    </a:t>
            </a:r>
            <a:endParaRPr lang="ar-DZ" altLang="fr-FR" sz="2800" b="1">
              <a:latin typeface="Arial" pitchFamily="34" charset="0"/>
              <a:cs typeface="Majalla UI"/>
            </a:endParaRPr>
          </a:p>
        </p:txBody>
      </p:sp>
      <p:sp>
        <p:nvSpPr>
          <p:cNvPr id="28676" name="Rectangle 3"/>
          <p:cNvSpPr>
            <a:spLocks noChangeArrowheads="1"/>
          </p:cNvSpPr>
          <p:nvPr/>
        </p:nvSpPr>
        <p:spPr bwMode="auto">
          <a:xfrm>
            <a:off x="3143250" y="1638650"/>
            <a:ext cx="6000750" cy="62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52352" bIns="38088"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a:spcBef>
                <a:spcPct val="0"/>
              </a:spcBef>
              <a:buFontTx/>
              <a:buNone/>
            </a:pPr>
            <a:r>
              <a:rPr lang="ar-DZ" altLang="fr-FR" sz="2800" b="1" u="sng" dirty="0">
                <a:solidFill>
                  <a:srgbClr val="FF0000"/>
                </a:solidFill>
                <a:cs typeface="Majalla UI"/>
              </a:rPr>
              <a:t>المدة: ثلاث </a:t>
            </a:r>
            <a:r>
              <a:rPr lang="ar-DZ" altLang="fr-FR" sz="2800" b="1" u="sng" dirty="0" smtClean="0">
                <a:solidFill>
                  <a:srgbClr val="FF0000"/>
                </a:solidFill>
                <a:cs typeface="Majalla UI"/>
              </a:rPr>
              <a:t>حصص</a:t>
            </a:r>
            <a:endParaRPr lang="en-US" altLang="fr-FR" sz="1800" dirty="0">
              <a:latin typeface="Arial" pitchFamily="34" charset="0"/>
              <a:cs typeface="Majalla UI"/>
            </a:endParaRPr>
          </a:p>
        </p:txBody>
      </p:sp>
      <p:sp>
        <p:nvSpPr>
          <p:cNvPr id="28677" name="Rectangle 4"/>
          <p:cNvSpPr>
            <a:spLocks noChangeArrowheads="1"/>
          </p:cNvSpPr>
          <p:nvPr/>
        </p:nvSpPr>
        <p:spPr bwMode="auto">
          <a:xfrm>
            <a:off x="7072313" y="2143125"/>
            <a:ext cx="185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a:spcBef>
                <a:spcPct val="0"/>
              </a:spcBef>
              <a:buFontTx/>
              <a:buNone/>
            </a:pPr>
            <a:r>
              <a:rPr lang="ar-DZ" altLang="fr-FR" sz="3600" b="1" u="sng">
                <a:solidFill>
                  <a:srgbClr val="FFC000"/>
                </a:solidFill>
                <a:cs typeface="Majalla UI"/>
              </a:rPr>
              <a:t>المحتوى:</a:t>
            </a:r>
            <a:endParaRPr lang="ar-DZ" altLang="fr-FR" sz="3600">
              <a:solidFill>
                <a:srgbClr val="FFC000"/>
              </a:solidFill>
              <a:latin typeface="Arial" pitchFamily="34" charset="0"/>
              <a:cs typeface="Majalla UI"/>
            </a:endParaRPr>
          </a:p>
        </p:txBody>
      </p:sp>
      <p:sp>
        <p:nvSpPr>
          <p:cNvPr id="28678" name="Rectangle 5"/>
          <p:cNvSpPr>
            <a:spLocks noChangeArrowheads="1"/>
          </p:cNvSpPr>
          <p:nvPr/>
        </p:nvSpPr>
        <p:spPr bwMode="auto">
          <a:xfrm>
            <a:off x="285750" y="2214563"/>
            <a:ext cx="71437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justLow" rtl="1">
              <a:spcBef>
                <a:spcPct val="0"/>
              </a:spcBef>
              <a:buFontTx/>
              <a:buNone/>
            </a:pPr>
            <a:r>
              <a:rPr lang="ar-DZ" altLang="fr-FR" sz="2800" b="1">
                <a:cs typeface="Majalla UI"/>
              </a:rPr>
              <a:t>يقسم الطلبة إلى  أفواج من 3 إلى 4 طلبة ليقوموا بالرفع العمراني لساحات القطب أو الجامعة أو ساحات الأحياء على أن يكون رفع القياسات  والرسم المبدئي جماعي أما العمل النهائي فيقدم فرديا و يشمل المخططات التالية: </a:t>
            </a:r>
            <a:endParaRPr lang="ar-DZ" altLang="fr-FR" sz="2800">
              <a:latin typeface="Arial" pitchFamily="34" charset="0"/>
              <a:cs typeface="Majalla UI"/>
            </a:endParaRPr>
          </a:p>
        </p:txBody>
      </p:sp>
      <p:sp>
        <p:nvSpPr>
          <p:cNvPr id="28679" name="Rectangle 6"/>
          <p:cNvSpPr>
            <a:spLocks noChangeArrowheads="1"/>
          </p:cNvSpPr>
          <p:nvPr/>
        </p:nvSpPr>
        <p:spPr bwMode="auto">
          <a:xfrm>
            <a:off x="2071688" y="4287609"/>
            <a:ext cx="42862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a:spcBef>
                <a:spcPct val="0"/>
              </a:spcBef>
              <a:buFontTx/>
              <a:buChar char="•"/>
            </a:pPr>
            <a:r>
              <a:rPr lang="fr-FR" altLang="fr-FR" sz="2800" b="1" dirty="0">
                <a:solidFill>
                  <a:srgbClr val="FF0000"/>
                </a:solidFill>
                <a:cs typeface="Majalla UI"/>
              </a:rPr>
              <a:t> </a:t>
            </a:r>
            <a:r>
              <a:rPr lang="ar-DZ" altLang="fr-FR" sz="2800" b="1" dirty="0">
                <a:solidFill>
                  <a:srgbClr val="FF0000"/>
                </a:solidFill>
                <a:cs typeface="Majalla UI"/>
              </a:rPr>
              <a:t>مخطط الموقع </a:t>
            </a:r>
            <a:endParaRPr lang="en-US" altLang="fr-FR" sz="2800" b="1" dirty="0">
              <a:solidFill>
                <a:srgbClr val="FF0000"/>
              </a:solidFill>
              <a:latin typeface="Arial" pitchFamily="34" charset="0"/>
              <a:cs typeface="Majalla UI"/>
            </a:endParaRPr>
          </a:p>
          <a:p>
            <a:pPr algn="r" rtl="1">
              <a:spcBef>
                <a:spcPct val="0"/>
              </a:spcBef>
              <a:buFontTx/>
              <a:buChar char="•"/>
            </a:pPr>
            <a:r>
              <a:rPr lang="ar-DZ" altLang="fr-FR" sz="2800" b="1" dirty="0" smtClean="0">
                <a:solidFill>
                  <a:srgbClr val="FF0000"/>
                </a:solidFill>
                <a:cs typeface="Majalla UI"/>
              </a:rPr>
              <a:t>مخطط </a:t>
            </a:r>
            <a:r>
              <a:rPr lang="ar-DZ" altLang="fr-FR" sz="2800" b="1" dirty="0">
                <a:solidFill>
                  <a:srgbClr val="FF0000"/>
                </a:solidFill>
                <a:cs typeface="Majalla UI"/>
              </a:rPr>
              <a:t>التهيئة</a:t>
            </a:r>
            <a:endParaRPr lang="en-US" altLang="fr-FR" sz="2800" b="1" dirty="0">
              <a:solidFill>
                <a:srgbClr val="FF0000"/>
              </a:solidFill>
              <a:latin typeface="Arial" pitchFamily="34" charset="0"/>
              <a:cs typeface="Majalla UI"/>
            </a:endParaRPr>
          </a:p>
          <a:p>
            <a:pPr algn="r" rtl="1">
              <a:spcBef>
                <a:spcPct val="0"/>
              </a:spcBef>
              <a:buFontTx/>
              <a:buChar char="•"/>
            </a:pPr>
            <a:r>
              <a:rPr lang="ar-DZ" altLang="fr-FR" sz="2800" b="1" dirty="0">
                <a:solidFill>
                  <a:srgbClr val="FF0000"/>
                </a:solidFill>
                <a:cs typeface="Majalla UI"/>
              </a:rPr>
              <a:t>المقاطع </a:t>
            </a:r>
            <a:endParaRPr lang="en-US" altLang="fr-FR" sz="2800" b="1" dirty="0">
              <a:solidFill>
                <a:srgbClr val="FF0000"/>
              </a:solidFill>
              <a:latin typeface="Arial" pitchFamily="34" charset="0"/>
              <a:cs typeface="Majalla UI"/>
            </a:endParaRPr>
          </a:p>
          <a:p>
            <a:pPr algn="r" rtl="1">
              <a:spcBef>
                <a:spcPct val="0"/>
              </a:spcBef>
              <a:buFontTx/>
              <a:buChar char="•"/>
            </a:pPr>
            <a:r>
              <a:rPr lang="ar-DZ" altLang="fr-FR" sz="2800" b="1" dirty="0">
                <a:solidFill>
                  <a:srgbClr val="FF0000"/>
                </a:solidFill>
                <a:cs typeface="Majalla UI"/>
              </a:rPr>
              <a:t>الواجهات المحيطة بالساحة</a:t>
            </a:r>
            <a:endParaRPr lang="en-US" altLang="fr-FR" sz="2800" b="1" dirty="0">
              <a:solidFill>
                <a:srgbClr val="FF0000"/>
              </a:solidFill>
              <a:latin typeface="Arial" pitchFamily="34" charset="0"/>
              <a:cs typeface="Majalla UI"/>
            </a:endParaRPr>
          </a:p>
          <a:p>
            <a:pPr algn="r" rtl="1">
              <a:spcBef>
                <a:spcPct val="0"/>
              </a:spcBef>
              <a:buFontTx/>
              <a:buChar char="•"/>
            </a:pPr>
            <a:r>
              <a:rPr lang="ar-DZ" altLang="fr-FR" sz="2800" b="1" dirty="0">
                <a:solidFill>
                  <a:srgbClr val="FF0000"/>
                </a:solidFill>
                <a:cs typeface="Majalla UI"/>
              </a:rPr>
              <a:t>التفاصيل</a:t>
            </a:r>
            <a:endParaRPr lang="ar-DZ" altLang="fr-FR" sz="2800" b="1" dirty="0">
              <a:solidFill>
                <a:srgbClr val="FF0000"/>
              </a:solidFill>
              <a:latin typeface="Arial" pitchFamily="34" charset="0"/>
              <a:cs typeface="Majalla UI"/>
            </a:endParaRPr>
          </a:p>
        </p:txBody>
      </p:sp>
    </p:spTree>
    <p:extLst>
      <p:ext uri="{BB962C8B-B14F-4D97-AF65-F5344CB8AC3E}">
        <p14:creationId xmlns:p14="http://schemas.microsoft.com/office/powerpoint/2010/main" val="1005699917"/>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mriraq.com/vb/imagehosting/5980049dbfede0394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مستطيل 2"/>
          <p:cNvSpPr>
            <a:spLocks noChangeArrowheads="1"/>
          </p:cNvSpPr>
          <p:nvPr/>
        </p:nvSpPr>
        <p:spPr bwMode="auto">
          <a:xfrm>
            <a:off x="0" y="5842000"/>
            <a:ext cx="40401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justLow" rtl="1">
              <a:spcBef>
                <a:spcPct val="0"/>
              </a:spcBef>
              <a:buFontTx/>
              <a:buNone/>
            </a:pPr>
            <a:r>
              <a:rPr lang="ar-DZ" altLang="fr-FR" sz="6000" b="1">
                <a:cs typeface="Majalla UI"/>
              </a:rPr>
              <a:t>وشكـــــــــــــرا</a:t>
            </a:r>
            <a:r>
              <a:rPr lang="ar-DZ" altLang="fr-FR" sz="6000">
                <a:solidFill>
                  <a:srgbClr val="FFFFFF"/>
                </a:solidFill>
                <a:cs typeface="Majalla UI"/>
              </a:rPr>
              <a:t> </a:t>
            </a:r>
            <a:endParaRPr lang="ar-DZ" altLang="fr-FR" sz="6000">
              <a:solidFill>
                <a:srgbClr val="FFFFFF"/>
              </a:solidFill>
              <a:latin typeface="Arial" pitchFamily="34" charset="0"/>
              <a:cs typeface="Majalla UI"/>
            </a:endParaRPr>
          </a:p>
        </p:txBody>
      </p:sp>
    </p:spTree>
    <p:extLst>
      <p:ext uri="{BB962C8B-B14F-4D97-AF65-F5344CB8AC3E}">
        <p14:creationId xmlns:p14="http://schemas.microsoft.com/office/powerpoint/2010/main" val="2627067537"/>
      </p:ext>
    </p:extLst>
  </p:cSld>
  <p:clrMapOvr>
    <a:masterClrMapping/>
  </p:clrMapOvr>
  <p:transition>
    <p:cover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44450"/>
            <a:ext cx="91440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b="1">
                <a:solidFill>
                  <a:srgbClr val="FF0000"/>
                </a:solidFill>
                <a:latin typeface="Arial" pitchFamily="34" charset="0"/>
                <a:cs typeface="Majalla UI"/>
              </a:rPr>
              <a:t>Relevé = TOUT ce que l’on voit </a:t>
            </a:r>
            <a:endParaRPr lang="fr-FR" altLang="fr-FR" b="1" i="1">
              <a:solidFill>
                <a:srgbClr val="FF0000"/>
              </a:solidFill>
              <a:latin typeface="Arial" pitchFamily="34" charset="0"/>
              <a:cs typeface="Majalla UI"/>
            </a:endParaRPr>
          </a:p>
          <a:p>
            <a:pPr algn="just" eaLnBrk="1" hangingPunct="1">
              <a:spcBef>
                <a:spcPct val="0"/>
              </a:spcBef>
              <a:buFontTx/>
              <a:buNone/>
            </a:pPr>
            <a:endParaRPr lang="fr-FR" altLang="fr-FR" sz="2400" i="1">
              <a:latin typeface="Arial" pitchFamily="34" charset="0"/>
              <a:cs typeface="Majalla UI"/>
            </a:endParaRPr>
          </a:p>
          <a:p>
            <a:pPr algn="just" eaLnBrk="1" hangingPunct="1">
              <a:spcBef>
                <a:spcPct val="0"/>
              </a:spcBef>
              <a:buFontTx/>
              <a:buNone/>
            </a:pPr>
            <a:r>
              <a:rPr lang="fr-FR" altLang="fr-FR" sz="2400" i="1">
                <a:latin typeface="Arial" pitchFamily="34" charset="0"/>
                <a:cs typeface="Majalla UI"/>
              </a:rPr>
              <a:t>Le relevé graphique </a:t>
            </a:r>
            <a:r>
              <a:rPr lang="fr-FR" altLang="fr-FR" sz="2400">
                <a:latin typeface="Arial" pitchFamily="34" charset="0"/>
                <a:cs typeface="Majalla UI"/>
              </a:rPr>
              <a:t>comporte </a:t>
            </a:r>
            <a:r>
              <a:rPr lang="fr-FR" altLang="fr-FR" sz="2400">
                <a:solidFill>
                  <a:srgbClr val="FF0000"/>
                </a:solidFill>
                <a:latin typeface="Arial" pitchFamily="34" charset="0"/>
                <a:cs typeface="Majalla UI"/>
              </a:rPr>
              <a:t>le relevé manuel </a:t>
            </a:r>
            <a:r>
              <a:rPr lang="fr-FR" altLang="fr-FR" sz="2400">
                <a:latin typeface="Arial" pitchFamily="34" charset="0"/>
                <a:cs typeface="Majalla UI"/>
              </a:rPr>
              <a:t>(croquis sur terrain) et l’autre </a:t>
            </a:r>
            <a:r>
              <a:rPr lang="fr-FR" altLang="fr-FR" sz="2400">
                <a:solidFill>
                  <a:srgbClr val="FF0000"/>
                </a:solidFill>
                <a:latin typeface="Arial" pitchFamily="34" charset="0"/>
                <a:cs typeface="Majalla UI"/>
              </a:rPr>
              <a:t>dessin graphique </a:t>
            </a:r>
            <a:r>
              <a:rPr lang="fr-FR" altLang="fr-FR" sz="2400">
                <a:latin typeface="Arial" pitchFamily="34" charset="0"/>
                <a:cs typeface="Majalla UI"/>
              </a:rPr>
              <a:t>(plan d’aménagement à l’échelle).</a:t>
            </a:r>
          </a:p>
          <a:p>
            <a:pPr algn="just" eaLnBrk="1" hangingPunct="1">
              <a:spcBef>
                <a:spcPct val="0"/>
              </a:spcBef>
              <a:buFontTx/>
              <a:buNone/>
            </a:pPr>
            <a:r>
              <a:rPr lang="fr-FR" altLang="fr-FR" sz="2400">
                <a:latin typeface="Arial" pitchFamily="34" charset="0"/>
                <a:cs typeface="Majalla UI"/>
              </a:rPr>
              <a:t>La première phase consiste à dessiner en croquis les limites des placettes et leur entourage</a:t>
            </a:r>
          </a:p>
          <a:p>
            <a:pPr algn="just" eaLnBrk="1" hangingPunct="1">
              <a:spcBef>
                <a:spcPct val="0"/>
              </a:spcBef>
              <a:buFontTx/>
              <a:buNone/>
            </a:pPr>
            <a:r>
              <a:rPr lang="fr-FR" altLang="fr-FR" sz="2400">
                <a:latin typeface="Arial" pitchFamily="34" charset="0"/>
                <a:cs typeface="Majalla UI"/>
              </a:rPr>
              <a:t>Les élévations des constructions (façades) sur lesquels seront</a:t>
            </a:r>
          </a:p>
          <a:p>
            <a:pPr algn="just" eaLnBrk="1" hangingPunct="1">
              <a:spcBef>
                <a:spcPct val="0"/>
              </a:spcBef>
              <a:buFontTx/>
              <a:buNone/>
            </a:pPr>
            <a:r>
              <a:rPr lang="fr-FR" altLang="fr-FR" sz="2400">
                <a:latin typeface="Arial" pitchFamily="34" charset="0"/>
                <a:cs typeface="Majalla UI"/>
              </a:rPr>
              <a:t>reportés les dimensions et les mesures convenable à la compréhension du dessin, ainsi que les   indications des façades (deux façades environnants)</a:t>
            </a:r>
          </a:p>
          <a:p>
            <a:pPr algn="just" eaLnBrk="1" hangingPunct="1">
              <a:spcBef>
                <a:spcPct val="0"/>
              </a:spcBef>
              <a:buFontTx/>
              <a:buNone/>
            </a:pPr>
            <a:endParaRPr lang="fr-FR" altLang="fr-FR" sz="2400">
              <a:latin typeface="Arial" pitchFamily="34" charset="0"/>
              <a:cs typeface="Majalla UI"/>
            </a:endParaRPr>
          </a:p>
          <a:p>
            <a:pPr algn="just" eaLnBrk="1" hangingPunct="1">
              <a:spcBef>
                <a:spcPct val="0"/>
              </a:spcBef>
              <a:buFontTx/>
              <a:buNone/>
            </a:pPr>
            <a:r>
              <a:rPr lang="fr-FR" altLang="fr-FR" sz="2400">
                <a:latin typeface="Arial" pitchFamily="34" charset="0"/>
                <a:cs typeface="Majalla UI"/>
              </a:rPr>
              <a:t>Le croquis de cette phase devra être soigneusement conservé</a:t>
            </a:r>
          </a:p>
          <a:p>
            <a:pPr algn="just" eaLnBrk="1" hangingPunct="1">
              <a:spcBef>
                <a:spcPct val="0"/>
              </a:spcBef>
              <a:buFontTx/>
              <a:buNone/>
            </a:pPr>
            <a:r>
              <a:rPr lang="fr-FR" altLang="fr-FR" sz="2400">
                <a:latin typeface="Arial" pitchFamily="34" charset="0"/>
                <a:cs typeface="Majalla UI"/>
              </a:rPr>
              <a:t>afin de pouvoir le consulter dans une future restitution graphique</a:t>
            </a:r>
          </a:p>
          <a:p>
            <a:pPr algn="just" eaLnBrk="1" hangingPunct="1">
              <a:spcBef>
                <a:spcPct val="0"/>
              </a:spcBef>
              <a:buFontTx/>
              <a:buNone/>
            </a:pPr>
            <a:r>
              <a:rPr lang="fr-FR" altLang="fr-FR" sz="2400">
                <a:latin typeface="Arial" pitchFamily="34" charset="0"/>
                <a:cs typeface="Majalla UI"/>
              </a:rPr>
              <a:t>La deuxième phase sera le développement du relevé-croquis en</a:t>
            </a:r>
          </a:p>
          <a:p>
            <a:pPr algn="just" eaLnBrk="1" hangingPunct="1">
              <a:spcBef>
                <a:spcPct val="0"/>
              </a:spcBef>
              <a:buFontTx/>
              <a:buNone/>
            </a:pPr>
            <a:r>
              <a:rPr lang="fr-FR" altLang="fr-FR" sz="2400">
                <a:latin typeface="Arial" pitchFamily="34" charset="0"/>
                <a:cs typeface="Majalla UI"/>
              </a:rPr>
              <a:t>dessin graphique sur échelle. Il faut indiquer sur la planche du</a:t>
            </a:r>
          </a:p>
          <a:p>
            <a:pPr algn="just" eaLnBrk="1" hangingPunct="1">
              <a:spcBef>
                <a:spcPct val="0"/>
              </a:spcBef>
              <a:buFontTx/>
              <a:buNone/>
            </a:pPr>
            <a:r>
              <a:rPr lang="fr-FR" altLang="fr-FR" sz="2400">
                <a:latin typeface="Arial" pitchFamily="34" charset="0"/>
                <a:cs typeface="Majalla UI"/>
              </a:rPr>
              <a:t>dessin le Nord et l’échelle.</a:t>
            </a:r>
          </a:p>
        </p:txBody>
      </p:sp>
    </p:spTree>
    <p:extLst>
      <p:ext uri="{BB962C8B-B14F-4D97-AF65-F5344CB8AC3E}">
        <p14:creationId xmlns:p14="http://schemas.microsoft.com/office/powerpoint/2010/main" val="227250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28575"/>
            <a:ext cx="91440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ajalla UI"/>
                <a:cs typeface="Majalla UI"/>
              </a:defRPr>
            </a:lvl1pPr>
            <a:lvl2pPr marL="742950" indent="-285750" eaLnBrk="0" hangingPunct="0">
              <a:defRPr>
                <a:solidFill>
                  <a:schemeClr val="tx1"/>
                </a:solidFill>
                <a:latin typeface="Arial" pitchFamily="34" charset="0"/>
                <a:ea typeface="Majalla UI"/>
                <a:cs typeface="Majalla UI"/>
              </a:defRPr>
            </a:lvl2pPr>
            <a:lvl3pPr marL="1143000" indent="-228600" eaLnBrk="0" hangingPunct="0">
              <a:defRPr>
                <a:solidFill>
                  <a:schemeClr val="tx1"/>
                </a:solidFill>
                <a:latin typeface="Arial" pitchFamily="34" charset="0"/>
                <a:ea typeface="Majalla UI"/>
                <a:cs typeface="Majalla UI"/>
              </a:defRPr>
            </a:lvl3pPr>
            <a:lvl4pPr marL="1600200" indent="-228600" eaLnBrk="0" hangingPunct="0">
              <a:defRPr>
                <a:solidFill>
                  <a:schemeClr val="tx1"/>
                </a:solidFill>
                <a:latin typeface="Arial" pitchFamily="34" charset="0"/>
                <a:ea typeface="Majalla UI"/>
                <a:cs typeface="Majalla UI"/>
              </a:defRPr>
            </a:lvl4pPr>
            <a:lvl5pPr marL="2057400" indent="-228600" eaLnBrk="0" hangingPunct="0">
              <a:defRPr>
                <a:solidFill>
                  <a:schemeClr val="tx1"/>
                </a:solidFill>
                <a:latin typeface="Arial" pitchFamily="34" charset="0"/>
                <a:ea typeface="Majalla UI"/>
                <a:cs typeface="Majalla UI"/>
              </a:defRPr>
            </a:lvl5pPr>
            <a:lvl6pPr marL="2514600" indent="-228600" algn="r" rtl="1" eaLnBrk="0" fontAlgn="base" hangingPunct="0">
              <a:spcBef>
                <a:spcPct val="0"/>
              </a:spcBef>
              <a:spcAft>
                <a:spcPct val="0"/>
              </a:spcAft>
              <a:defRPr>
                <a:solidFill>
                  <a:schemeClr val="tx1"/>
                </a:solidFill>
                <a:latin typeface="Arial" pitchFamily="34" charset="0"/>
                <a:ea typeface="Majalla UI"/>
                <a:cs typeface="Majalla UI"/>
              </a:defRPr>
            </a:lvl6pPr>
            <a:lvl7pPr marL="2971800" indent="-228600" algn="r" rtl="1" eaLnBrk="0" fontAlgn="base" hangingPunct="0">
              <a:spcBef>
                <a:spcPct val="0"/>
              </a:spcBef>
              <a:spcAft>
                <a:spcPct val="0"/>
              </a:spcAft>
              <a:defRPr>
                <a:solidFill>
                  <a:schemeClr val="tx1"/>
                </a:solidFill>
                <a:latin typeface="Arial" pitchFamily="34" charset="0"/>
                <a:ea typeface="Majalla UI"/>
                <a:cs typeface="Majalla UI"/>
              </a:defRPr>
            </a:lvl7pPr>
            <a:lvl8pPr marL="3429000" indent="-228600" algn="r" rtl="1" eaLnBrk="0" fontAlgn="base" hangingPunct="0">
              <a:spcBef>
                <a:spcPct val="0"/>
              </a:spcBef>
              <a:spcAft>
                <a:spcPct val="0"/>
              </a:spcAft>
              <a:defRPr>
                <a:solidFill>
                  <a:schemeClr val="tx1"/>
                </a:solidFill>
                <a:latin typeface="Arial" pitchFamily="34" charset="0"/>
                <a:ea typeface="Majalla UI"/>
                <a:cs typeface="Majalla UI"/>
              </a:defRPr>
            </a:lvl8pPr>
            <a:lvl9pPr marL="3886200" indent="-228600" algn="r" rtl="1" eaLnBrk="0" fontAlgn="base" hangingPunct="0">
              <a:spcBef>
                <a:spcPct val="0"/>
              </a:spcBef>
              <a:spcAft>
                <a:spcPct val="0"/>
              </a:spcAft>
              <a:defRPr>
                <a:solidFill>
                  <a:schemeClr val="tx1"/>
                </a:solidFill>
                <a:latin typeface="Arial" pitchFamily="34" charset="0"/>
                <a:ea typeface="Majalla UI"/>
                <a:cs typeface="Majalla UI"/>
              </a:defRPr>
            </a:lvl9pPr>
          </a:lstStyle>
          <a:p>
            <a:pPr algn="l" eaLnBrk="1" hangingPunct="1">
              <a:defRPr/>
            </a:pPr>
            <a:r>
              <a:rPr lang="fr-FR" altLang="fr-FR" sz="3600" b="1" dirty="0" smtClean="0">
                <a:solidFill>
                  <a:srgbClr val="FF0000"/>
                </a:solidFill>
              </a:rPr>
              <a:t>Le relevé sur terrain</a:t>
            </a:r>
          </a:p>
          <a:p>
            <a:pPr algn="l" eaLnBrk="1" hangingPunct="1">
              <a:defRPr/>
            </a:pPr>
            <a:r>
              <a:rPr lang="fr-FR" altLang="fr-FR" sz="3600" b="1" dirty="0" smtClean="0">
                <a:solidFill>
                  <a:srgbClr val="FF0000"/>
                </a:solidFill>
              </a:rPr>
              <a:t> </a:t>
            </a:r>
            <a:endParaRPr lang="fr-FR" altLang="fr-FR" sz="3600" dirty="0" smtClean="0">
              <a:solidFill>
                <a:srgbClr val="FF0000"/>
              </a:solidFill>
            </a:endParaRPr>
          </a:p>
          <a:p>
            <a:pPr algn="l" eaLnBrk="1" hangingPunct="1">
              <a:defRPr/>
            </a:pPr>
            <a:r>
              <a:rPr lang="fr-FR" altLang="fr-FR" sz="2400" dirty="0" smtClean="0"/>
              <a:t>Choisir un point de départ, un point repère. Prendre les mesures en plan et les hauteurs pertinentes. Comprendre les limites du terrain (sa forme, son orientation)</a:t>
            </a:r>
          </a:p>
          <a:p>
            <a:pPr algn="l" eaLnBrk="1" hangingPunct="1">
              <a:defRPr/>
            </a:pPr>
            <a:r>
              <a:rPr lang="fr-FR" altLang="fr-FR" sz="2400" dirty="0" smtClean="0"/>
              <a:t>- Valider la position des bâtiments environnants. </a:t>
            </a:r>
          </a:p>
          <a:p>
            <a:pPr algn="l" eaLnBrk="1" hangingPunct="1">
              <a:defRPr/>
            </a:pPr>
            <a:r>
              <a:rPr lang="fr-FR" altLang="fr-FR" sz="2400" dirty="0" smtClean="0"/>
              <a:t>- Positionner les terrains adjacents ou blocs puis les terrains publics (largeur trottoir, stationnement, voie, allées </a:t>
            </a:r>
            <a:r>
              <a:rPr lang="fr-FR" altLang="fr-FR" sz="2400" dirty="0" err="1" smtClean="0"/>
              <a:t>etc</a:t>
            </a:r>
            <a:r>
              <a:rPr lang="fr-FR" altLang="fr-FR" sz="2400" dirty="0" smtClean="0"/>
              <a:t>) </a:t>
            </a:r>
          </a:p>
          <a:p>
            <a:pPr marL="342900" indent="-342900" algn="l" eaLnBrk="1" hangingPunct="1">
              <a:buFontTx/>
              <a:buChar char="-"/>
              <a:defRPr/>
            </a:pPr>
            <a:r>
              <a:rPr lang="fr-FR" altLang="fr-FR" sz="2400" dirty="0" smtClean="0"/>
              <a:t>Mobilier et accessoires</a:t>
            </a:r>
          </a:p>
          <a:p>
            <a:pPr marL="342900" indent="-342900" algn="l" eaLnBrk="1" hangingPunct="1">
              <a:buFontTx/>
              <a:buChar char="-"/>
              <a:defRPr/>
            </a:pPr>
            <a:r>
              <a:rPr lang="fr-FR" altLang="fr-FR" sz="2400" dirty="0" smtClean="0"/>
              <a:t>-Points de repère </a:t>
            </a:r>
          </a:p>
          <a:p>
            <a:pPr marL="342900" indent="-342900" algn="l" eaLnBrk="1" hangingPunct="1">
              <a:buFontTx/>
              <a:buChar char="-"/>
              <a:defRPr/>
            </a:pPr>
            <a:r>
              <a:rPr lang="fr-FR" altLang="fr-FR" sz="2400" dirty="0" smtClean="0"/>
              <a:t>Végétaux: (gazon, arbre, arbuste, haie, palmier), taille du tronc et de la couronne. </a:t>
            </a:r>
          </a:p>
          <a:p>
            <a:pPr marL="342900" indent="-342900" algn="l" eaLnBrk="1" hangingPunct="1">
              <a:buFontTx/>
              <a:buChar char="-"/>
              <a:defRPr/>
            </a:pPr>
            <a:r>
              <a:rPr lang="fr-FR" altLang="fr-FR" sz="2400" dirty="0" smtClean="0"/>
              <a:t>  Les points d’eau</a:t>
            </a:r>
          </a:p>
          <a:p>
            <a:pPr algn="l" eaLnBrk="1" hangingPunct="1">
              <a:defRPr/>
            </a:pPr>
            <a:r>
              <a:rPr lang="fr-FR" altLang="fr-FR" sz="2400" dirty="0" smtClean="0"/>
              <a:t>- Revêtement des sols </a:t>
            </a:r>
          </a:p>
          <a:p>
            <a:pPr marL="4229100" lvl="8" indent="-342900" algn="l" eaLnBrk="1" hangingPunct="1">
              <a:buFontTx/>
              <a:buChar char="-"/>
              <a:defRPr/>
            </a:pPr>
            <a:r>
              <a:rPr lang="fr-FR" altLang="fr-FR" sz="2400" dirty="0" smtClean="0"/>
              <a:t>-Réseau de drainage</a:t>
            </a:r>
          </a:p>
          <a:p>
            <a:pPr marL="342900" indent="-342900" algn="l" eaLnBrk="1" hangingPunct="1">
              <a:buFontTx/>
              <a:buChar char="-"/>
              <a:defRPr/>
            </a:pPr>
            <a:r>
              <a:rPr lang="fr-FR" altLang="fr-FR" sz="2400" dirty="0" smtClean="0"/>
              <a:t>-Principaux niveaux </a:t>
            </a:r>
          </a:p>
          <a:p>
            <a:pPr algn="l" eaLnBrk="1" hangingPunct="1">
              <a:defRPr/>
            </a:pPr>
            <a:r>
              <a:rPr lang="fr-FR" altLang="fr-FR" sz="2400" dirty="0" smtClean="0"/>
              <a:t>- Eléments de structure tel escalier et muret </a:t>
            </a:r>
          </a:p>
        </p:txBody>
      </p:sp>
    </p:spTree>
    <p:extLst>
      <p:ext uri="{BB962C8B-B14F-4D97-AF65-F5344CB8AC3E}">
        <p14:creationId xmlns:p14="http://schemas.microsoft.com/office/powerpoint/2010/main" val="19992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r" rtl="1" eaLnBrk="1" hangingPunct="1">
              <a:spcBef>
                <a:spcPct val="0"/>
              </a:spcBef>
              <a:buFontTx/>
              <a:buNone/>
            </a:pPr>
            <a:endParaRPr lang="ar-DZ" altLang="fr-FR" sz="1800">
              <a:latin typeface="Constantia" pitchFamily="18" charset="0"/>
              <a:cs typeface="Majalla UI"/>
            </a:endParaRPr>
          </a:p>
        </p:txBody>
      </p:sp>
      <p:graphicFrame>
        <p:nvGraphicFramePr>
          <p:cNvPr id="8195" name="Object 1"/>
          <p:cNvGraphicFramePr>
            <a:graphicFrameLocks noChangeAspect="1"/>
          </p:cNvGraphicFramePr>
          <p:nvPr/>
        </p:nvGraphicFramePr>
        <p:xfrm>
          <a:off x="0" y="0"/>
          <a:ext cx="9059863" cy="6643688"/>
        </p:xfrm>
        <a:graphic>
          <a:graphicData uri="http://schemas.openxmlformats.org/presentationml/2006/ole">
            <mc:AlternateContent xmlns:mc="http://schemas.openxmlformats.org/markup-compatibility/2006">
              <mc:Choice xmlns:v="urn:schemas-microsoft-com:vml" Requires="v">
                <p:oleObj spid="_x0000_s1028" r:id="rId3" imgW="8972550" imgH="4743450" progId="AutoCAD.Drawing.17">
                  <p:embed/>
                </p:oleObj>
              </mc:Choice>
              <mc:Fallback>
                <p:oleObj r:id="rId3" imgW="8972550" imgH="4743450" progId="AutoCAD.Drawing.1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3931" t="5742" r="37041" b="17397"/>
                      <a:stretch>
                        <a:fillRect/>
                      </a:stretch>
                    </p:blipFill>
                    <p:spPr bwMode="auto">
                      <a:xfrm>
                        <a:off x="0" y="0"/>
                        <a:ext cx="9059863"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5091860"/>
      </p:ext>
    </p:extLst>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endParaRPr lang="fr-FR" altLang="fr-FR" smtClean="0">
              <a:cs typeface="Traditional Arabic" pitchFamily="18" charset="-78"/>
            </a:endParaRPr>
          </a:p>
        </p:txBody>
      </p:sp>
      <p:sp>
        <p:nvSpPr>
          <p:cNvPr id="9219" name="Espace réservé du contenu 2"/>
          <p:cNvSpPr>
            <a:spLocks noGrp="1"/>
          </p:cNvSpPr>
          <p:nvPr>
            <p:ph idx="1"/>
          </p:nvPr>
        </p:nvSpPr>
        <p:spPr/>
        <p:txBody>
          <a:bodyPr/>
          <a:lstStyle/>
          <a:p>
            <a:pPr eaLnBrk="1" hangingPunct="1"/>
            <a:endParaRPr lang="fr-FR" altLang="fr-FR" smtClean="0">
              <a:ea typeface="Majalla UI"/>
              <a:cs typeface="Majalla UI"/>
            </a:endParaRP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613" cy="656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323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3" descr="Fichier:Triangula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500438"/>
            <a:ext cx="61198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ChangeArrowheads="1"/>
          </p:cNvSpPr>
          <p:nvPr/>
        </p:nvSpPr>
        <p:spPr bwMode="auto">
          <a:xfrm>
            <a:off x="1344613" y="44450"/>
            <a:ext cx="6089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ctr" rtl="1" eaLnBrk="1" hangingPunct="1">
              <a:spcBef>
                <a:spcPct val="0"/>
              </a:spcBef>
              <a:buFontTx/>
              <a:buNone/>
            </a:pPr>
            <a:r>
              <a:rPr lang="fr-FR" altLang="fr-FR" sz="2800" b="1">
                <a:latin typeface="Arial" pitchFamily="34" charset="0"/>
                <a:cs typeface="Majalla UI"/>
              </a:rPr>
              <a:t>PRINCIPE DE LA TRIANGULATION</a:t>
            </a:r>
          </a:p>
        </p:txBody>
      </p:sp>
      <p:sp>
        <p:nvSpPr>
          <p:cNvPr id="10244" name="Rectangle 5"/>
          <p:cNvSpPr>
            <a:spLocks noChangeArrowheads="1"/>
          </p:cNvSpPr>
          <p:nvPr/>
        </p:nvSpPr>
        <p:spPr bwMode="auto">
          <a:xfrm>
            <a:off x="0" y="595313"/>
            <a:ext cx="91440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spcBef>
                <a:spcPct val="20000"/>
              </a:spcBef>
              <a:buFont typeface="Arial" pitchFamily="34" charset="0"/>
              <a:buChar char="•"/>
              <a:defRPr sz="3200">
                <a:solidFill>
                  <a:schemeClr val="tx1"/>
                </a:solidFill>
                <a:latin typeface="Calibri" pitchFamily="34" charset="0"/>
                <a:cs typeface="Arial" pitchFamily="34" charset="0"/>
              </a:defRPr>
            </a:lvl1pPr>
            <a:lvl2pPr marL="742950" indent="-285750" algn="l" rtl="0" eaLnBrk="0" hangingPunct="0">
              <a:spcBef>
                <a:spcPct val="20000"/>
              </a:spcBef>
              <a:buFont typeface="Arial" pitchFamily="34" charset="0"/>
              <a:buChar char="–"/>
              <a:defRPr sz="2800">
                <a:solidFill>
                  <a:schemeClr val="tx1"/>
                </a:solidFill>
                <a:latin typeface="Calibri" pitchFamily="34" charset="0"/>
                <a:cs typeface="Arial" pitchFamily="34" charset="0"/>
              </a:defRPr>
            </a:lvl2pPr>
            <a:lvl3pPr marL="1143000" indent="-228600" algn="l" rtl="0" eaLnBrk="0" hangingPunct="0">
              <a:spcBef>
                <a:spcPct val="20000"/>
              </a:spcBef>
              <a:buFont typeface="Arial" pitchFamily="34" charset="0"/>
              <a:buChar char="•"/>
              <a:defRPr sz="2400">
                <a:solidFill>
                  <a:schemeClr val="tx1"/>
                </a:solidFill>
                <a:latin typeface="Calibri" pitchFamily="34" charset="0"/>
                <a:cs typeface="Arial" pitchFamily="34" charset="0"/>
              </a:defRPr>
            </a:lvl3pPr>
            <a:lvl4pPr marL="16002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4pPr>
            <a:lvl5pPr marL="2057400" indent="-228600" algn="l" rtl="0" eaLnBrk="0" hangingPunct="0">
              <a:spcBef>
                <a:spcPct val="20000"/>
              </a:spcBef>
              <a:buFont typeface="Arial" pitchFamily="34" charset="0"/>
              <a:buChar char="»"/>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cs typeface="Arial" pitchFamily="34" charset="0"/>
              </a:defRPr>
            </a:lvl9pPr>
          </a:lstStyle>
          <a:p>
            <a:pPr algn="just" eaLnBrk="1" hangingPunct="1">
              <a:spcBef>
                <a:spcPct val="0"/>
              </a:spcBef>
              <a:buFontTx/>
              <a:buNone/>
            </a:pPr>
            <a:r>
              <a:rPr lang="fr-FR" altLang="fr-FR" sz="2400">
                <a:latin typeface="Arial" pitchFamily="34" charset="0"/>
                <a:cs typeface="Majalla UI"/>
              </a:rPr>
              <a:t>La triangulation est une méthode plus rapide pour calculer le positionnement d'un point. Il suffit de connaître la position exacte de deux points de départ. Ensuite, par des visées sur le terrain, on relève les angles de vision entre ces deux points connus et un troisième point dont on veut connaître la position. </a:t>
            </a:r>
          </a:p>
        </p:txBody>
      </p:sp>
    </p:spTree>
    <p:extLst>
      <p:ext uri="{BB962C8B-B14F-4D97-AF65-F5344CB8AC3E}">
        <p14:creationId xmlns:p14="http://schemas.microsoft.com/office/powerpoint/2010/main" val="173879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صورة 2" descr="http://www.alienor-aquitaine.org/ATELIER_ARCHI/3_etabli_plan/images/croqu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00125"/>
            <a:ext cx="692943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239136"/>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صورة 3" descr="http://www.alienor-aquitaine.org/ATELIER_ARCHI/3_etabli_plan/images/triang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4438"/>
            <a:ext cx="67865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851290"/>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899</Words>
  <Application>Microsoft Office PowerPoint</Application>
  <PresentationFormat>Affichage à l'écran (4:3)</PresentationFormat>
  <Paragraphs>93</Paragraphs>
  <Slides>26</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Thème Office</vt:lpstr>
      <vt:lpstr>AutoCAD.Drawing.17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Hadda MZ</dc:creator>
  <cp:lastModifiedBy>Hadda MZ</cp:lastModifiedBy>
  <cp:revision>2</cp:revision>
  <dcterms:created xsi:type="dcterms:W3CDTF">2020-04-06T13:09:28Z</dcterms:created>
  <dcterms:modified xsi:type="dcterms:W3CDTF">2020-04-06T13:22:44Z</dcterms:modified>
</cp:coreProperties>
</file>