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0" r:id="rId3"/>
    <p:sldId id="271" r:id="rId4"/>
    <p:sldId id="272" r:id="rId5"/>
    <p:sldId id="273" r:id="rId6"/>
    <p:sldId id="274" r:id="rId7"/>
    <p:sldId id="275" r:id="rId8"/>
    <p:sldId id="276" r:id="rId9"/>
    <p:sldId id="257" r:id="rId10"/>
    <p:sldId id="258" r:id="rId11"/>
    <p:sldId id="259" r:id="rId12"/>
    <p:sldId id="260" r:id="rId13"/>
    <p:sldId id="261" r:id="rId14"/>
    <p:sldId id="262" r:id="rId15"/>
    <p:sldId id="263" r:id="rId16"/>
    <p:sldId id="264" r:id="rId17"/>
    <p:sldId id="265" r:id="rId18"/>
    <p:sldId id="266" r:id="rId19"/>
    <p:sldId id="267" r:id="rId20"/>
    <p:sldId id="269" r:id="rId21"/>
    <p:sldId id="268" r:id="rId22"/>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8" d="100"/>
          <a:sy n="88" d="100"/>
        </p:scale>
        <p:origin x="-1062"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D889DC1B-DBED-4326-90AD-98D764238750}" type="datetimeFigureOut">
              <a:rPr lang="fr-FR" smtClean="0"/>
              <a:pPr/>
              <a:t>04/07/2020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FAEC969-2FCE-44F9-886D-4DA024B21B30}"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D889DC1B-DBED-4326-90AD-98D764238750}" type="datetimeFigureOut">
              <a:rPr lang="fr-FR" smtClean="0"/>
              <a:pPr/>
              <a:t>04/07/2020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FAEC969-2FCE-44F9-886D-4DA024B21B30}"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D889DC1B-DBED-4326-90AD-98D764238750}" type="datetimeFigureOut">
              <a:rPr lang="fr-FR" smtClean="0"/>
              <a:pPr/>
              <a:t>04/07/2020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FAEC969-2FCE-44F9-886D-4DA024B21B30}"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D889DC1B-DBED-4326-90AD-98D764238750}" type="datetimeFigureOut">
              <a:rPr lang="fr-FR" smtClean="0"/>
              <a:pPr/>
              <a:t>04/07/2020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FAEC969-2FCE-44F9-886D-4DA024B21B30}"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D889DC1B-DBED-4326-90AD-98D764238750}" type="datetimeFigureOut">
              <a:rPr lang="fr-FR" smtClean="0"/>
              <a:pPr/>
              <a:t>04/07/2020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FAEC969-2FCE-44F9-886D-4DA024B21B30}"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D889DC1B-DBED-4326-90AD-98D764238750}" type="datetimeFigureOut">
              <a:rPr lang="fr-FR" smtClean="0"/>
              <a:pPr/>
              <a:t>04/07/2020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FFAEC969-2FCE-44F9-886D-4DA024B21B30}"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D889DC1B-DBED-4326-90AD-98D764238750}" type="datetimeFigureOut">
              <a:rPr lang="fr-FR" smtClean="0"/>
              <a:pPr/>
              <a:t>04/07/2020</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FFAEC969-2FCE-44F9-886D-4DA024B21B30}"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D889DC1B-DBED-4326-90AD-98D764238750}" type="datetimeFigureOut">
              <a:rPr lang="fr-FR" smtClean="0"/>
              <a:pPr/>
              <a:t>04/07/2020</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FFAEC969-2FCE-44F9-886D-4DA024B21B30}"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D889DC1B-DBED-4326-90AD-98D764238750}" type="datetimeFigureOut">
              <a:rPr lang="fr-FR" smtClean="0"/>
              <a:pPr/>
              <a:t>04/07/2020</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FFAEC969-2FCE-44F9-886D-4DA024B21B30}"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D889DC1B-DBED-4326-90AD-98D764238750}" type="datetimeFigureOut">
              <a:rPr lang="fr-FR" smtClean="0"/>
              <a:pPr/>
              <a:t>04/07/2020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FFAEC969-2FCE-44F9-886D-4DA024B21B30}"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D889DC1B-DBED-4326-90AD-98D764238750}" type="datetimeFigureOut">
              <a:rPr lang="fr-FR" smtClean="0"/>
              <a:pPr/>
              <a:t>04/07/2020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FFAEC969-2FCE-44F9-886D-4DA024B21B30}"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889DC1B-DBED-4326-90AD-98D764238750}" type="datetimeFigureOut">
              <a:rPr lang="fr-FR" smtClean="0"/>
              <a:pPr/>
              <a:t>04/07/2020</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AEC969-2FCE-44F9-886D-4DA024B21B30}"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en.wikipedia.org/wiki/Farmer_Wants_a_Wife?utm_medium=website&amp;utm_source=archdaily.com"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FR" dirty="0" err="1" smtClean="0"/>
              <a:t>Urbanism</a:t>
            </a:r>
            <a:r>
              <a:rPr lang="fr-FR" dirty="0" smtClean="0"/>
              <a:t> </a:t>
            </a:r>
            <a:r>
              <a:rPr lang="fr-FR" dirty="0" err="1" smtClean="0"/>
              <a:t>termenology</a:t>
            </a:r>
            <a:endParaRPr lang="fr-F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M</a:t>
            </a:r>
            <a:endParaRPr lang="fr-FR" dirty="0"/>
          </a:p>
        </p:txBody>
      </p:sp>
      <p:sp>
        <p:nvSpPr>
          <p:cNvPr id="3" name="Espace réservé du contenu 2"/>
          <p:cNvSpPr>
            <a:spLocks noGrp="1"/>
          </p:cNvSpPr>
          <p:nvPr>
            <p:ph idx="1"/>
          </p:nvPr>
        </p:nvSpPr>
        <p:spPr/>
        <p:txBody>
          <a:bodyPr/>
          <a:lstStyle/>
          <a:p>
            <a:pPr fontAlgn="base"/>
            <a:r>
              <a:rPr lang="en-US" b="1" dirty="0" err="1"/>
              <a:t>Mansionization</a:t>
            </a:r>
            <a:r>
              <a:rPr lang="en-US" b="1" dirty="0"/>
              <a:t>: </a:t>
            </a:r>
            <a:r>
              <a:rPr lang="en-US" dirty="0"/>
              <a:t>When people build humongous houses because they can. And because they want to show how rich they are.</a:t>
            </a:r>
          </a:p>
          <a:p>
            <a:pPr fontAlgn="base"/>
            <a:r>
              <a:rPr lang="en-US" b="1" dirty="0"/>
              <a:t>Missing Middle Housing: </a:t>
            </a:r>
            <a:r>
              <a:rPr lang="en-US" dirty="0"/>
              <a:t>The missing jigsaw piece that fits in between cramped one-bedroom apartments and </a:t>
            </a:r>
            <a:r>
              <a:rPr lang="en-US" dirty="0" err="1"/>
              <a:t>McMansions</a:t>
            </a:r>
            <a:r>
              <a:rPr lang="en-US" dirty="0"/>
              <a:t>.</a:t>
            </a:r>
          </a:p>
          <a:p>
            <a:endParaRPr lang="fr-F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N</a:t>
            </a:r>
            <a:endParaRPr lang="fr-FR" dirty="0"/>
          </a:p>
        </p:txBody>
      </p:sp>
      <p:sp>
        <p:nvSpPr>
          <p:cNvPr id="3" name="Espace réservé du contenu 2"/>
          <p:cNvSpPr>
            <a:spLocks noGrp="1"/>
          </p:cNvSpPr>
          <p:nvPr>
            <p:ph idx="1"/>
          </p:nvPr>
        </p:nvSpPr>
        <p:spPr/>
        <p:txBody>
          <a:bodyPr/>
          <a:lstStyle/>
          <a:p>
            <a:pPr fontAlgn="base"/>
            <a:r>
              <a:rPr lang="en-US" b="1" dirty="0"/>
              <a:t>New Urbanism: </a:t>
            </a:r>
            <a:r>
              <a:rPr lang="en-US" dirty="0"/>
              <a:t>An urban design movement that promotes pedestrian-friendly cities that are environmentally sustainable and built for communities.</a:t>
            </a:r>
          </a:p>
          <a:p>
            <a:pPr fontAlgn="base"/>
            <a:r>
              <a:rPr lang="en-US" b="1" dirty="0"/>
              <a:t>New </a:t>
            </a:r>
            <a:r>
              <a:rPr lang="en-US" b="1" dirty="0" err="1"/>
              <a:t>Suburbanism</a:t>
            </a:r>
            <a:r>
              <a:rPr lang="en-US" b="1" dirty="0"/>
              <a:t>: </a:t>
            </a:r>
            <a:r>
              <a:rPr lang="en-US" dirty="0"/>
              <a:t>You guessed it! New Urbanism…but with the suburbs.</a:t>
            </a:r>
          </a:p>
          <a:p>
            <a:endParaRPr lang="fr-F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O</a:t>
            </a:r>
            <a:endParaRPr lang="fr-FR" dirty="0"/>
          </a:p>
        </p:txBody>
      </p:sp>
      <p:sp>
        <p:nvSpPr>
          <p:cNvPr id="3" name="Espace réservé du contenu 2"/>
          <p:cNvSpPr>
            <a:spLocks noGrp="1"/>
          </p:cNvSpPr>
          <p:nvPr>
            <p:ph idx="1"/>
          </p:nvPr>
        </p:nvSpPr>
        <p:spPr/>
        <p:txBody>
          <a:bodyPr/>
          <a:lstStyle/>
          <a:p>
            <a:pPr fontAlgn="base"/>
            <a:r>
              <a:rPr lang="en-US" b="1" dirty="0"/>
              <a:t>Out growth: </a:t>
            </a:r>
            <a:r>
              <a:rPr lang="en-US" dirty="0"/>
              <a:t>An urban area growing out from an existing town or city. </a:t>
            </a:r>
          </a:p>
          <a:p>
            <a:pPr fontAlgn="base"/>
            <a:r>
              <a:rPr lang="en-US" b="1" dirty="0"/>
              <a:t>Overdevelopment: </a:t>
            </a:r>
            <a:r>
              <a:rPr lang="en-US" dirty="0"/>
              <a:t>The radical idea that maybe ceaseless population growth and building development might negatively affect the world.</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P</a:t>
            </a:r>
            <a:endParaRPr lang="fr-FR" dirty="0"/>
          </a:p>
        </p:txBody>
      </p:sp>
      <p:sp>
        <p:nvSpPr>
          <p:cNvPr id="3" name="Espace réservé du contenu 2"/>
          <p:cNvSpPr>
            <a:spLocks noGrp="1"/>
          </p:cNvSpPr>
          <p:nvPr>
            <p:ph idx="1"/>
          </p:nvPr>
        </p:nvSpPr>
        <p:spPr/>
        <p:txBody>
          <a:bodyPr/>
          <a:lstStyle/>
          <a:p>
            <a:pPr fontAlgn="base"/>
            <a:r>
              <a:rPr lang="en-US" b="1" dirty="0"/>
              <a:t>Permeability: </a:t>
            </a:r>
            <a:r>
              <a:rPr lang="en-US" dirty="0"/>
              <a:t>How cheese hole-y an urban area is. New </a:t>
            </a:r>
            <a:r>
              <a:rPr lang="en-US" dirty="0" err="1"/>
              <a:t>Urbanists</a:t>
            </a:r>
            <a:r>
              <a:rPr lang="en-US" dirty="0"/>
              <a:t> love this.</a:t>
            </a:r>
          </a:p>
          <a:p>
            <a:pPr fontAlgn="base"/>
            <a:r>
              <a:rPr lang="en-US" b="1" dirty="0" err="1"/>
              <a:t>Placemaking</a:t>
            </a:r>
            <a:r>
              <a:rPr lang="en-US" b="1" dirty="0"/>
              <a:t>: </a:t>
            </a:r>
            <a:r>
              <a:rPr lang="en-US" dirty="0"/>
              <a:t>The art of making “places” rather than stand-alone pretty buildings.</a:t>
            </a:r>
          </a:p>
          <a:p>
            <a:pPr fontAlgn="base"/>
            <a:r>
              <a:rPr lang="en-US" b="1" dirty="0"/>
              <a:t>PLVI: </a:t>
            </a:r>
            <a:r>
              <a:rPr lang="en-US" dirty="0"/>
              <a:t>Peak Land Value Intersection. The best land value for your buck (AKA Park Lane.)</a:t>
            </a:r>
          </a:p>
          <a:p>
            <a:endParaRPr lang="fr-F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R</a:t>
            </a:r>
            <a:endParaRPr lang="fr-FR" dirty="0"/>
          </a:p>
        </p:txBody>
      </p:sp>
      <p:sp>
        <p:nvSpPr>
          <p:cNvPr id="3" name="Espace réservé du contenu 2"/>
          <p:cNvSpPr>
            <a:spLocks noGrp="1"/>
          </p:cNvSpPr>
          <p:nvPr>
            <p:ph idx="1"/>
          </p:nvPr>
        </p:nvSpPr>
        <p:spPr/>
        <p:txBody>
          <a:bodyPr/>
          <a:lstStyle/>
          <a:p>
            <a:pPr fontAlgn="base"/>
            <a:r>
              <a:rPr lang="en-US" b="1" dirty="0"/>
              <a:t>Ribbon development: </a:t>
            </a:r>
            <a:r>
              <a:rPr lang="en-US" dirty="0"/>
              <a:t>When developments occur alongside a ribbon, usually main roads and railway stations. Leads to urban sprawl.</a:t>
            </a:r>
          </a:p>
          <a:p>
            <a:pPr fontAlgn="base"/>
            <a:r>
              <a:rPr lang="en-US" b="1" dirty="0"/>
              <a:t>Road verge: </a:t>
            </a:r>
            <a:r>
              <a:rPr lang="en-US" dirty="0"/>
              <a:t>Synonyms: Curb Strip, Nature Strip, Devil Strip, Hell Strip, Furniture Zone, Government Grass…Feel like this says a lot about the city each name comes from.</a:t>
            </a:r>
          </a:p>
          <a:p>
            <a:endParaRPr lang="fr-F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S</a:t>
            </a:r>
            <a:endParaRPr lang="fr-FR" dirty="0"/>
          </a:p>
        </p:txBody>
      </p:sp>
      <p:sp>
        <p:nvSpPr>
          <p:cNvPr id="3" name="Espace réservé du contenu 2"/>
          <p:cNvSpPr>
            <a:spLocks noGrp="1"/>
          </p:cNvSpPr>
          <p:nvPr>
            <p:ph idx="1"/>
          </p:nvPr>
        </p:nvSpPr>
        <p:spPr/>
        <p:txBody>
          <a:bodyPr>
            <a:normAutofit fontScale="92500" lnSpcReduction="20000"/>
          </a:bodyPr>
          <a:lstStyle/>
          <a:p>
            <a:pPr fontAlgn="base"/>
            <a:r>
              <a:rPr lang="en-US" b="1" dirty="0"/>
              <a:t>Setback (land use): </a:t>
            </a:r>
            <a:r>
              <a:rPr lang="en-US" dirty="0"/>
              <a:t>The minimum distance to which a building must be set back from a street, road or natural feature.</a:t>
            </a:r>
          </a:p>
          <a:p>
            <a:pPr fontAlgn="base"/>
            <a:r>
              <a:rPr lang="en-US" b="1" dirty="0"/>
              <a:t>Smart city: </a:t>
            </a:r>
            <a:r>
              <a:rPr lang="en-US" dirty="0"/>
              <a:t>Similar to the conscious city, the smart city uses data collection to gain information about its residents in order to manage the city effectively. Has the potential to vastly improve how we live, but also sounds like a Black Mirror episode.</a:t>
            </a:r>
          </a:p>
          <a:p>
            <a:pPr fontAlgn="base"/>
            <a:r>
              <a:rPr lang="en-US" b="1" dirty="0" err="1"/>
              <a:t>Strollology</a:t>
            </a:r>
            <a:r>
              <a:rPr lang="en-US" b="1" dirty="0"/>
              <a:t>: </a:t>
            </a:r>
            <a:r>
              <a:rPr lang="en-US" dirty="0"/>
              <a:t>Exactly what it sounds like. The science of strolling</a:t>
            </a:r>
          </a:p>
          <a:p>
            <a:endParaRPr lang="fr-F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T</a:t>
            </a:r>
            <a:endParaRPr lang="fr-FR" dirty="0"/>
          </a:p>
        </p:txBody>
      </p:sp>
      <p:sp>
        <p:nvSpPr>
          <p:cNvPr id="3" name="Espace réservé du contenu 2"/>
          <p:cNvSpPr>
            <a:spLocks noGrp="1"/>
          </p:cNvSpPr>
          <p:nvPr>
            <p:ph idx="1"/>
          </p:nvPr>
        </p:nvSpPr>
        <p:spPr/>
        <p:txBody>
          <a:bodyPr>
            <a:normAutofit fontScale="92500" lnSpcReduction="10000"/>
          </a:bodyPr>
          <a:lstStyle/>
          <a:p>
            <a:pPr fontAlgn="base"/>
            <a:r>
              <a:rPr lang="en-US" b="1" dirty="0"/>
              <a:t>Tactical urbanism: </a:t>
            </a:r>
            <a:r>
              <a:rPr lang="en-US" dirty="0"/>
              <a:t>Similar to a </a:t>
            </a:r>
            <a:r>
              <a:rPr lang="en-US" dirty="0" err="1"/>
              <a:t>tac</a:t>
            </a:r>
            <a:r>
              <a:rPr lang="en-US" dirty="0"/>
              <a:t> </a:t>
            </a:r>
            <a:r>
              <a:rPr lang="en-US" dirty="0" err="1"/>
              <a:t>munt</a:t>
            </a:r>
            <a:r>
              <a:rPr lang="en-US" dirty="0"/>
              <a:t> (see: tactical spew), it involves a small-scale, temporary intervention for the greater good.</a:t>
            </a:r>
          </a:p>
          <a:p>
            <a:pPr fontAlgn="base"/>
            <a:r>
              <a:rPr lang="en-US" b="1" dirty="0"/>
              <a:t>Terminating vista: </a:t>
            </a:r>
            <a:r>
              <a:rPr lang="en-US" dirty="0"/>
              <a:t>Super important buildings that stand at the end of a road, so you can’t escape the view.</a:t>
            </a:r>
          </a:p>
          <a:p>
            <a:pPr fontAlgn="base"/>
            <a:r>
              <a:rPr lang="en-US" b="1" dirty="0"/>
              <a:t>Third place: </a:t>
            </a:r>
            <a:r>
              <a:rPr lang="en-US" dirty="0"/>
              <a:t>First place is the home, second place is the workplace, and third place is all the other community-creating environments that are good for the soul.</a:t>
            </a:r>
          </a:p>
          <a:p>
            <a:endParaRPr lang="fr-F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U</a:t>
            </a:r>
            <a:endParaRPr lang="fr-FR" dirty="0"/>
          </a:p>
        </p:txBody>
      </p:sp>
      <p:sp>
        <p:nvSpPr>
          <p:cNvPr id="3" name="Espace réservé du contenu 2"/>
          <p:cNvSpPr>
            <a:spLocks noGrp="1"/>
          </p:cNvSpPr>
          <p:nvPr>
            <p:ph idx="1"/>
          </p:nvPr>
        </p:nvSpPr>
        <p:spPr/>
        <p:txBody>
          <a:bodyPr>
            <a:normAutofit fontScale="77500" lnSpcReduction="20000"/>
          </a:bodyPr>
          <a:lstStyle/>
          <a:p>
            <a:pPr fontAlgn="base"/>
            <a:r>
              <a:rPr lang="en-US" b="1" dirty="0"/>
              <a:t>Urban prairie: </a:t>
            </a:r>
            <a:r>
              <a:rPr lang="en-US" dirty="0"/>
              <a:t>Urban land that has reverted to green space. For those of us that live outside America, it conjures up a vague image of green fields and blonde little girls in bonnets.</a:t>
            </a:r>
          </a:p>
          <a:p>
            <a:pPr fontAlgn="base"/>
            <a:r>
              <a:rPr lang="en-US" b="1" dirty="0"/>
              <a:t>Urban acupuncture: </a:t>
            </a:r>
            <a:r>
              <a:rPr lang="en-US" dirty="0"/>
              <a:t>Surprisingly exactly what it sounds like: the intersection of urban design and traditional Chinese acupuncture. Consists of targeting small areas to relieve the stress of the overall city and listening to chanting music while trying to ignore the fact that thousands of needles are being stabbed into your body.</a:t>
            </a:r>
          </a:p>
          <a:p>
            <a:pPr fontAlgn="base"/>
            <a:r>
              <a:rPr lang="en-US" b="1" dirty="0" err="1"/>
              <a:t>Urbicide</a:t>
            </a:r>
            <a:r>
              <a:rPr lang="en-US" b="1" dirty="0"/>
              <a:t>: </a:t>
            </a:r>
            <a:r>
              <a:rPr lang="en-US" dirty="0"/>
              <a:t>Not quite as scary as other -</a:t>
            </a:r>
            <a:r>
              <a:rPr lang="en-US" dirty="0" err="1"/>
              <a:t>cide</a:t>
            </a:r>
            <a:r>
              <a:rPr lang="en-US" dirty="0"/>
              <a:t> words (but possibly worse if you’re an architect), it means “violence against the city</a:t>
            </a:r>
            <a:r>
              <a:rPr lang="en-US" dirty="0" smtClean="0"/>
              <a:t>.”</a:t>
            </a:r>
            <a:endParaRPr lang="en-US" b="1" dirty="0"/>
          </a:p>
          <a:p>
            <a:endParaRPr lang="fr-F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V</a:t>
            </a:r>
            <a:endParaRPr lang="fr-FR" dirty="0"/>
          </a:p>
        </p:txBody>
      </p:sp>
      <p:sp>
        <p:nvSpPr>
          <p:cNvPr id="3" name="Espace réservé du contenu 2"/>
          <p:cNvSpPr>
            <a:spLocks noGrp="1"/>
          </p:cNvSpPr>
          <p:nvPr>
            <p:ph idx="1"/>
          </p:nvPr>
        </p:nvSpPr>
        <p:spPr/>
        <p:txBody>
          <a:bodyPr/>
          <a:lstStyle/>
          <a:p>
            <a:pPr fontAlgn="base"/>
            <a:r>
              <a:rPr lang="en-US" b="1" dirty="0" err="1"/>
              <a:t>Vancouverism</a:t>
            </a:r>
            <a:r>
              <a:rPr lang="en-US" b="1" dirty="0"/>
              <a:t>: </a:t>
            </a:r>
            <a:r>
              <a:rPr lang="en-US" dirty="0"/>
              <a:t>The urban planning tricks that led to Vancouver being consistently ranked as one of the most </a:t>
            </a:r>
            <a:r>
              <a:rPr lang="en-US" dirty="0" err="1"/>
              <a:t>liveable</a:t>
            </a:r>
            <a:r>
              <a:rPr lang="en-US" dirty="0"/>
              <a:t> cities in the world.</a:t>
            </a:r>
          </a:p>
          <a:p>
            <a:pPr fontAlgn="base"/>
            <a:r>
              <a:rPr lang="en-US" b="1" dirty="0" err="1"/>
              <a:t>Viewshed</a:t>
            </a:r>
            <a:r>
              <a:rPr lang="en-US" b="1" dirty="0"/>
              <a:t>: </a:t>
            </a:r>
            <a:r>
              <a:rPr lang="en-US" dirty="0"/>
              <a:t>Just means the view from a certain point, with math added to it.</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W</a:t>
            </a:r>
            <a:endParaRPr lang="fr-FR" dirty="0"/>
          </a:p>
        </p:txBody>
      </p:sp>
      <p:sp>
        <p:nvSpPr>
          <p:cNvPr id="3" name="Espace réservé du contenu 2"/>
          <p:cNvSpPr>
            <a:spLocks noGrp="1"/>
          </p:cNvSpPr>
          <p:nvPr>
            <p:ph idx="1"/>
          </p:nvPr>
        </p:nvSpPr>
        <p:spPr/>
        <p:txBody>
          <a:bodyPr/>
          <a:lstStyle/>
          <a:p>
            <a:pPr fontAlgn="base"/>
            <a:r>
              <a:rPr lang="en-US" b="1" dirty="0" err="1"/>
              <a:t>Walkability</a:t>
            </a:r>
            <a:r>
              <a:rPr lang="en-US" b="1" dirty="0"/>
              <a:t>: </a:t>
            </a:r>
            <a:r>
              <a:rPr lang="en-US" dirty="0"/>
              <a:t>The degree to which an area loves its pedestrians.</a:t>
            </a:r>
          </a:p>
          <a:p>
            <a:pPr fontAlgn="base"/>
            <a:r>
              <a:rPr lang="en-US" b="1" dirty="0"/>
              <a:t>Wildlife corridor: </a:t>
            </a:r>
            <a:r>
              <a:rPr lang="en-US" dirty="0"/>
              <a:t>A green corridor connecting wildlife populations that have been separated due to human development. Increases biodiversity and allows safe migration for animals.</a:t>
            </a:r>
          </a:p>
          <a:p>
            <a:endParaRPr lang="fr-F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A</a:t>
            </a:r>
          </a:p>
        </p:txBody>
      </p:sp>
      <p:sp>
        <p:nvSpPr>
          <p:cNvPr id="3" name="Espace réservé du contenu 2"/>
          <p:cNvSpPr>
            <a:spLocks noGrp="1"/>
          </p:cNvSpPr>
          <p:nvPr>
            <p:ph idx="1"/>
          </p:nvPr>
        </p:nvSpPr>
        <p:spPr/>
        <p:txBody>
          <a:bodyPr>
            <a:normAutofit fontScale="92500" lnSpcReduction="10000"/>
          </a:bodyPr>
          <a:lstStyle/>
          <a:p>
            <a:pPr fontAlgn="base"/>
            <a:r>
              <a:rPr lang="en-US" b="1" dirty="0"/>
              <a:t>Abutter:</a:t>
            </a:r>
            <a:r>
              <a:rPr lang="en-US" dirty="0"/>
              <a:t> Means the same as “adjacent landowner.” Usually, the person who hates progress and wishes everything still looked the same as it did in 1800.</a:t>
            </a:r>
          </a:p>
          <a:p>
            <a:pPr fontAlgn="base"/>
            <a:r>
              <a:rPr lang="en-US" b="1" dirty="0" err="1"/>
              <a:t>Arcology</a:t>
            </a:r>
            <a:r>
              <a:rPr lang="en-US" b="1" dirty="0"/>
              <a:t>: </a:t>
            </a:r>
            <a:r>
              <a:rPr lang="en-US" dirty="0"/>
              <a:t>What happens when you splice the words “Architecture” and “Ecology.” Used to describe self-contained </a:t>
            </a:r>
            <a:r>
              <a:rPr lang="en-US" dirty="0" err="1"/>
              <a:t>megastructures</a:t>
            </a:r>
            <a:r>
              <a:rPr lang="en-US" dirty="0"/>
              <a:t> that reduce human impacts on the environment (basically, the conceptual projects that architects love to design and no-one loves to pay for.)</a:t>
            </a:r>
          </a:p>
          <a:p>
            <a:endParaRPr lang="fr-F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Z</a:t>
            </a:r>
            <a:endParaRPr lang="fr-FR" dirty="0"/>
          </a:p>
        </p:txBody>
      </p:sp>
      <p:sp>
        <p:nvSpPr>
          <p:cNvPr id="3" name="Espace réservé du contenu 2"/>
          <p:cNvSpPr>
            <a:spLocks noGrp="1"/>
          </p:cNvSpPr>
          <p:nvPr>
            <p:ph idx="1"/>
          </p:nvPr>
        </p:nvSpPr>
        <p:spPr/>
        <p:txBody>
          <a:bodyPr/>
          <a:lstStyle/>
          <a:p>
            <a:r>
              <a:rPr lang="en-US" b="1"/>
              <a:t>Zone of transition: </a:t>
            </a:r>
            <a:r>
              <a:rPr lang="en-US"/>
              <a:t>A zone of flux and change in the concentric urban model created by Ernest Burgess.</a:t>
            </a:r>
            <a:endParaRPr lang="fr-F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Y</a:t>
            </a:r>
            <a:endParaRPr lang="fr-FR" dirty="0"/>
          </a:p>
        </p:txBody>
      </p:sp>
      <p:sp>
        <p:nvSpPr>
          <p:cNvPr id="3" name="Espace réservé du contenu 2"/>
          <p:cNvSpPr>
            <a:spLocks noGrp="1"/>
          </p:cNvSpPr>
          <p:nvPr>
            <p:ph idx="1"/>
          </p:nvPr>
        </p:nvSpPr>
        <p:spPr/>
        <p:txBody>
          <a:bodyPr/>
          <a:lstStyle/>
          <a:p>
            <a:r>
              <a:rPr lang="en-US" b="1" dirty="0"/>
              <a:t>YIMBY:</a:t>
            </a:r>
            <a:r>
              <a:rPr lang="en-US" dirty="0"/>
              <a:t> The opposite of NIMBY, YIMBYs are usually well-off </a:t>
            </a:r>
            <a:r>
              <a:rPr lang="en-US" dirty="0" err="1"/>
              <a:t>Millennials</a:t>
            </a:r>
            <a:r>
              <a:rPr lang="en-US" dirty="0"/>
              <a:t> who love gentrification and want as much development as possible, even if it is horribly designed.</a:t>
            </a:r>
            <a:endParaRPr lang="fr-F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B</a:t>
            </a:r>
            <a:endParaRPr lang="fr-FR" dirty="0"/>
          </a:p>
        </p:txBody>
      </p:sp>
      <p:sp>
        <p:nvSpPr>
          <p:cNvPr id="3" name="Espace réservé du contenu 2"/>
          <p:cNvSpPr>
            <a:spLocks noGrp="1"/>
          </p:cNvSpPr>
          <p:nvPr>
            <p:ph idx="1"/>
          </p:nvPr>
        </p:nvSpPr>
        <p:spPr/>
        <p:txBody>
          <a:bodyPr>
            <a:normAutofit fontScale="92500" lnSpcReduction="20000"/>
          </a:bodyPr>
          <a:lstStyle/>
          <a:p>
            <a:pPr fontAlgn="base"/>
            <a:r>
              <a:rPr lang="en-US" b="1" dirty="0" err="1"/>
              <a:t>Boomburb</a:t>
            </a:r>
            <a:r>
              <a:rPr lang="en-US" b="1" dirty="0"/>
              <a:t>:</a:t>
            </a:r>
            <a:r>
              <a:rPr lang="en-US" dirty="0"/>
              <a:t> Boom(</a:t>
            </a:r>
            <a:r>
              <a:rPr lang="en-US" dirty="0" err="1"/>
              <a:t>ing</a:t>
            </a:r>
            <a:r>
              <a:rPr lang="en-US" dirty="0"/>
              <a:t>) (</a:t>
            </a:r>
            <a:r>
              <a:rPr lang="en-US" dirty="0" err="1"/>
              <a:t>su</a:t>
            </a:r>
            <a:r>
              <a:rPr lang="en-US" dirty="0"/>
              <a:t>)</a:t>
            </a:r>
            <a:r>
              <a:rPr lang="en-US" dirty="0" err="1"/>
              <a:t>burb</a:t>
            </a:r>
            <a:r>
              <a:rPr lang="en-US" dirty="0"/>
              <a:t>. Areas that have the population density of a city with the ugly buildings of the suburbs.</a:t>
            </a:r>
          </a:p>
          <a:p>
            <a:pPr fontAlgn="base"/>
            <a:r>
              <a:rPr lang="en-US" b="1" dirty="0"/>
              <a:t>Brownfield land:</a:t>
            </a:r>
            <a:r>
              <a:rPr lang="en-US" dirty="0"/>
              <a:t> Potentially contaminated former commercial or industrial land, which your real estate developer client will insist on referring to as “opportune”.</a:t>
            </a:r>
          </a:p>
          <a:p>
            <a:pPr fontAlgn="base"/>
            <a:r>
              <a:rPr lang="en-US" b="1" dirty="0" err="1"/>
              <a:t>Brusselization</a:t>
            </a:r>
            <a:r>
              <a:rPr lang="en-US" b="1" dirty="0"/>
              <a:t>:</a:t>
            </a:r>
            <a:r>
              <a:rPr lang="en-US" dirty="0"/>
              <a:t> The act of </a:t>
            </a:r>
            <a:r>
              <a:rPr lang="en-US" dirty="0" err="1"/>
              <a:t>plonking</a:t>
            </a:r>
            <a:r>
              <a:rPr lang="en-US" dirty="0"/>
              <a:t> modern high-rises in the middle of cities with no regard for its context. The name derives from the fact that the city of Brussels did it a lot.</a:t>
            </a:r>
          </a:p>
          <a:p>
            <a:endParaRPr lang="fr-F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C</a:t>
            </a:r>
            <a:endParaRPr lang="fr-FR" dirty="0"/>
          </a:p>
        </p:txBody>
      </p:sp>
      <p:sp>
        <p:nvSpPr>
          <p:cNvPr id="3" name="Espace réservé du contenu 2"/>
          <p:cNvSpPr>
            <a:spLocks noGrp="1"/>
          </p:cNvSpPr>
          <p:nvPr>
            <p:ph idx="1"/>
          </p:nvPr>
        </p:nvSpPr>
        <p:spPr/>
        <p:txBody>
          <a:bodyPr/>
          <a:lstStyle/>
          <a:p>
            <a:pPr fontAlgn="base"/>
            <a:r>
              <a:rPr lang="en-US" b="1" dirty="0"/>
              <a:t>Community greens:</a:t>
            </a:r>
            <a:r>
              <a:rPr lang="en-US" dirty="0"/>
              <a:t> Shared green spaces in residential neighborhoods. What you mean when you color your plan green in certain areas and call it “sustainable design.”</a:t>
            </a:r>
          </a:p>
          <a:p>
            <a:pPr fontAlgn="base"/>
            <a:r>
              <a:rPr lang="en-US" b="1" dirty="0"/>
              <a:t>Conscious city: </a:t>
            </a:r>
            <a:r>
              <a:rPr lang="en-US" dirty="0"/>
              <a:t>A city that understands you better than your therapist.  </a:t>
            </a:r>
          </a:p>
          <a:p>
            <a:endParaRPr lang="fr-F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C</a:t>
            </a:r>
            <a:endParaRPr lang="fr-FR" dirty="0"/>
          </a:p>
        </p:txBody>
      </p:sp>
      <p:sp>
        <p:nvSpPr>
          <p:cNvPr id="3" name="Espace réservé du contenu 2"/>
          <p:cNvSpPr>
            <a:spLocks noGrp="1"/>
          </p:cNvSpPr>
          <p:nvPr>
            <p:ph idx="1"/>
          </p:nvPr>
        </p:nvSpPr>
        <p:spPr/>
        <p:txBody>
          <a:bodyPr/>
          <a:lstStyle/>
          <a:p>
            <a:pPr fontAlgn="base"/>
            <a:r>
              <a:rPr lang="en-US" b="1" dirty="0"/>
              <a:t>Conurbation: </a:t>
            </a:r>
            <a:r>
              <a:rPr lang="en-US" dirty="0"/>
              <a:t>The urban equivalent of the Blob: an area formed by multiple towns and cities merging together to create one district.</a:t>
            </a:r>
          </a:p>
          <a:p>
            <a:pPr fontAlgn="base"/>
            <a:r>
              <a:rPr lang="en-US" b="1" dirty="0"/>
              <a:t>Coving: </a:t>
            </a:r>
            <a:r>
              <a:rPr lang="en-US" dirty="0"/>
              <a:t>An urban planning method of winding roads and non-uniform lots. Sounds fun until you drive by the same house 4 times and realize you have no idea where you are.</a:t>
            </a:r>
          </a:p>
          <a:p>
            <a:endParaRPr lang="fr-F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E</a:t>
            </a:r>
            <a:endParaRPr lang="fr-FR" dirty="0"/>
          </a:p>
        </p:txBody>
      </p:sp>
      <p:sp>
        <p:nvSpPr>
          <p:cNvPr id="3" name="Espace réservé du contenu 2"/>
          <p:cNvSpPr>
            <a:spLocks noGrp="1"/>
          </p:cNvSpPr>
          <p:nvPr>
            <p:ph idx="1"/>
          </p:nvPr>
        </p:nvSpPr>
        <p:spPr/>
        <p:txBody>
          <a:bodyPr/>
          <a:lstStyle/>
          <a:p>
            <a:pPr fontAlgn="base"/>
            <a:r>
              <a:rPr lang="en-US" b="1" dirty="0"/>
              <a:t>Edge city:</a:t>
            </a:r>
            <a:r>
              <a:rPr lang="en-US" dirty="0"/>
              <a:t> A secondary CBD on the edge of the city.</a:t>
            </a:r>
          </a:p>
          <a:p>
            <a:pPr fontAlgn="base"/>
            <a:r>
              <a:rPr lang="en-US" b="1" dirty="0"/>
              <a:t>Ekistics: </a:t>
            </a:r>
            <a:r>
              <a:rPr lang="en-US" dirty="0"/>
              <a:t>The fancy science behind urban planning. A term used by people who really care about The Power of Design™.</a:t>
            </a:r>
          </a:p>
          <a:p>
            <a:pPr fontAlgn="base"/>
            <a:r>
              <a:rPr lang="en-US" b="1" dirty="0"/>
              <a:t>Elbow roomers:</a:t>
            </a:r>
            <a:r>
              <a:rPr lang="en-US" dirty="0"/>
              <a:t> People who leave the city for the countryside (AKA the winners of </a:t>
            </a:r>
            <a:r>
              <a:rPr lang="en-US" dirty="0">
                <a:hlinkClick r:id="rId2"/>
              </a:rPr>
              <a:t>Farmer Wants a Wife</a:t>
            </a:r>
            <a:r>
              <a:rPr lang="en-US" dirty="0"/>
              <a:t>).</a:t>
            </a:r>
          </a:p>
          <a:p>
            <a:endParaRPr lang="fr-F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F</a:t>
            </a:r>
            <a:endParaRPr lang="fr-FR" dirty="0"/>
          </a:p>
        </p:txBody>
      </p:sp>
      <p:sp>
        <p:nvSpPr>
          <p:cNvPr id="3" name="Espace réservé du contenu 2"/>
          <p:cNvSpPr>
            <a:spLocks noGrp="1"/>
          </p:cNvSpPr>
          <p:nvPr>
            <p:ph idx="1"/>
          </p:nvPr>
        </p:nvSpPr>
        <p:spPr/>
        <p:txBody>
          <a:bodyPr/>
          <a:lstStyle/>
          <a:p>
            <a:pPr fontAlgn="base"/>
            <a:r>
              <a:rPr lang="en-US" b="1" dirty="0" err="1"/>
              <a:t>Facadism</a:t>
            </a:r>
            <a:r>
              <a:rPr lang="en-US" b="1" dirty="0"/>
              <a:t>:</a:t>
            </a:r>
            <a:r>
              <a:rPr lang="en-US" dirty="0"/>
              <a:t> A practice vehemently hated by many architects, it mostly consists of badly hiding a glass box behind a skinned heritage building.</a:t>
            </a:r>
          </a:p>
          <a:p>
            <a:pPr fontAlgn="base"/>
            <a:r>
              <a:rPr lang="en-US" b="1" dirty="0"/>
              <a:t>Floor area ratio: </a:t>
            </a:r>
            <a:r>
              <a:rPr lang="en-US" dirty="0"/>
              <a:t>Total floor area of building. Area of the plot.</a:t>
            </a:r>
          </a:p>
          <a:p>
            <a:pPr fontAlgn="base"/>
            <a:r>
              <a:rPr lang="en-US" b="1" dirty="0"/>
              <a:t>Fused grid: </a:t>
            </a:r>
            <a:r>
              <a:rPr lang="en-US" dirty="0"/>
              <a:t>A type of street network pattern that looks like an IQ test.</a:t>
            </a:r>
          </a:p>
          <a:p>
            <a:endParaRPr lang="fr-F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G</a:t>
            </a:r>
            <a:endParaRPr lang="fr-FR" dirty="0"/>
          </a:p>
        </p:txBody>
      </p:sp>
      <p:sp>
        <p:nvSpPr>
          <p:cNvPr id="3" name="Espace réservé du contenu 2"/>
          <p:cNvSpPr>
            <a:spLocks noGrp="1"/>
          </p:cNvSpPr>
          <p:nvPr>
            <p:ph idx="1"/>
          </p:nvPr>
        </p:nvSpPr>
        <p:spPr/>
        <p:txBody>
          <a:bodyPr>
            <a:normAutofit fontScale="85000" lnSpcReduction="10000"/>
          </a:bodyPr>
          <a:lstStyle/>
          <a:p>
            <a:pPr fontAlgn="base"/>
            <a:r>
              <a:rPr lang="en-US" b="1" dirty="0"/>
              <a:t>Green belt: </a:t>
            </a:r>
            <a:r>
              <a:rPr lang="en-US" dirty="0"/>
              <a:t>A policy used in urban planning to retain a “belt” of the natural environment around urban areas, because if there’s still a tiny strip of green we can keep pretending we’re not destroying the Earth.</a:t>
            </a:r>
          </a:p>
          <a:p>
            <a:pPr fontAlgn="base"/>
            <a:r>
              <a:rPr lang="en-US" b="1" dirty="0"/>
              <a:t>Greenfield land: </a:t>
            </a:r>
            <a:r>
              <a:rPr lang="en-US" dirty="0"/>
              <a:t>The opposite of Brownfield land: land that is untouched and pristine.</a:t>
            </a:r>
          </a:p>
          <a:p>
            <a:pPr fontAlgn="base"/>
            <a:r>
              <a:rPr lang="en-US" b="1" dirty="0" err="1"/>
              <a:t>Greyfield</a:t>
            </a:r>
            <a:r>
              <a:rPr lang="en-US" b="1" dirty="0"/>
              <a:t> land: </a:t>
            </a:r>
            <a:r>
              <a:rPr lang="en-US" dirty="0"/>
              <a:t>Buildings or real estate land that is economically useless, such as “dead malls” with seas of empty asphalt around them.  </a:t>
            </a:r>
          </a:p>
          <a:p>
            <a:pPr fontAlgn="base"/>
            <a:r>
              <a:rPr lang="en-US" b="1" dirty="0"/>
              <a:t>Grid plan: </a:t>
            </a:r>
            <a:r>
              <a:rPr lang="en-US" dirty="0"/>
              <a:t>Pretty obvious what this means. A plan in the shape of a grid.</a:t>
            </a:r>
            <a:endParaRPr lang="en-US"/>
          </a:p>
          <a:p>
            <a:endParaRPr lang="fr-F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I</a:t>
            </a:r>
          </a:p>
        </p:txBody>
      </p:sp>
      <p:sp>
        <p:nvSpPr>
          <p:cNvPr id="3" name="Espace réservé du contenu 2"/>
          <p:cNvSpPr>
            <a:spLocks noGrp="1"/>
          </p:cNvSpPr>
          <p:nvPr>
            <p:ph idx="1"/>
          </p:nvPr>
        </p:nvSpPr>
        <p:spPr/>
        <p:txBody>
          <a:bodyPr/>
          <a:lstStyle/>
          <a:p>
            <a:pPr fontAlgn="base"/>
            <a:r>
              <a:rPr lang="en-US" b="1" dirty="0"/>
              <a:t>Infill: </a:t>
            </a:r>
            <a:r>
              <a:rPr lang="en-US" dirty="0"/>
              <a:t>Filling in the gaps between buildings with more buildings.</a:t>
            </a:r>
          </a:p>
          <a:p>
            <a:pPr fontAlgn="base"/>
            <a:r>
              <a:rPr lang="en-US" b="1" dirty="0" err="1"/>
              <a:t>Isovist</a:t>
            </a:r>
            <a:r>
              <a:rPr lang="en-US" b="1" dirty="0"/>
              <a:t>: </a:t>
            </a:r>
            <a:r>
              <a:rPr lang="en-US" dirty="0"/>
              <a:t>A measurement referring to the set of points visible from a certain point in space.</a:t>
            </a:r>
          </a:p>
          <a:p>
            <a:endParaRPr lang="fr-FR" dirty="0"/>
          </a:p>
        </p:txBody>
      </p:sp>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47</TotalTime>
  <Words>75</Words>
  <Application>Microsoft Office PowerPoint</Application>
  <PresentationFormat>Affichage à l'écran (4:3)</PresentationFormat>
  <Paragraphs>68</Paragraphs>
  <Slides>21</Slides>
  <Notes>0</Notes>
  <HiddenSlides>0</HiddenSlides>
  <MMClips>0</MMClips>
  <ScaleCrop>false</ScaleCrop>
  <HeadingPairs>
    <vt:vector size="4" baseType="variant">
      <vt:variant>
        <vt:lpstr>Thème</vt:lpstr>
      </vt:variant>
      <vt:variant>
        <vt:i4>1</vt:i4>
      </vt:variant>
      <vt:variant>
        <vt:lpstr>Titres des diapositives</vt:lpstr>
      </vt:variant>
      <vt:variant>
        <vt:i4>21</vt:i4>
      </vt:variant>
    </vt:vector>
  </HeadingPairs>
  <TitlesOfParts>
    <vt:vector size="22" baseType="lpstr">
      <vt:lpstr>Thème Office</vt:lpstr>
      <vt:lpstr>Urbanism termenology</vt:lpstr>
      <vt:lpstr>A</vt:lpstr>
      <vt:lpstr>B</vt:lpstr>
      <vt:lpstr>C</vt:lpstr>
      <vt:lpstr>C</vt:lpstr>
      <vt:lpstr>E</vt:lpstr>
      <vt:lpstr>F</vt:lpstr>
      <vt:lpstr>G</vt:lpstr>
      <vt:lpstr>I</vt:lpstr>
      <vt:lpstr>M</vt:lpstr>
      <vt:lpstr>N</vt:lpstr>
      <vt:lpstr>O</vt:lpstr>
      <vt:lpstr>P</vt:lpstr>
      <vt:lpstr>R</vt:lpstr>
      <vt:lpstr>S</vt:lpstr>
      <vt:lpstr>T</vt:lpstr>
      <vt:lpstr>U</vt:lpstr>
      <vt:lpstr>V</vt:lpstr>
      <vt:lpstr>W</vt:lpstr>
      <vt:lpstr>Z</vt:lpstr>
      <vt:lpstr>Y</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Urbanism termenology</dc:title>
  <dc:creator>hala mala</dc:creator>
  <cp:lastModifiedBy>MILI</cp:lastModifiedBy>
  <cp:revision>3</cp:revision>
  <dcterms:created xsi:type="dcterms:W3CDTF">2020-04-11T13:57:47Z</dcterms:created>
  <dcterms:modified xsi:type="dcterms:W3CDTF">2020-07-04T21:21:59Z</dcterms:modified>
</cp:coreProperties>
</file>